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trictFirstAndLastChars="0" autoCompressPictures="0">
  <p:sldMasterIdLst>
    <p:sldMasterId id="2147483648" r:id="rId1"/>
  </p:sldMasterIdLst>
  <p:notesMasterIdLst>
    <p:notesMasterId r:id="rId68"/>
  </p:notesMasterIdLst>
  <p:sldIdLst>
    <p:sldId id="256" r:id="rId2"/>
    <p:sldId id="257" r:id="rId3"/>
    <p:sldId id="258" r:id="rId4"/>
    <p:sldId id="259" r:id="rId5"/>
    <p:sldId id="260" r:id="rId6"/>
    <p:sldId id="261" r:id="rId7"/>
    <p:sldId id="262" r:id="rId8"/>
    <p:sldId id="286" r:id="rId9"/>
    <p:sldId id="263" r:id="rId10"/>
    <p:sldId id="264" r:id="rId11"/>
    <p:sldId id="265" r:id="rId12"/>
    <p:sldId id="266" r:id="rId13"/>
    <p:sldId id="287" r:id="rId14"/>
    <p:sldId id="267" r:id="rId15"/>
    <p:sldId id="288" r:id="rId16"/>
    <p:sldId id="268" r:id="rId17"/>
    <p:sldId id="289" r:id="rId18"/>
    <p:sldId id="290" r:id="rId19"/>
    <p:sldId id="291" r:id="rId20"/>
    <p:sldId id="292" r:id="rId21"/>
    <p:sldId id="293" r:id="rId22"/>
    <p:sldId id="294" r:id="rId23"/>
    <p:sldId id="295" r:id="rId24"/>
    <p:sldId id="269" r:id="rId25"/>
    <p:sldId id="270" r:id="rId26"/>
    <p:sldId id="296" r:id="rId27"/>
    <p:sldId id="271" r:id="rId28"/>
    <p:sldId id="272" r:id="rId29"/>
    <p:sldId id="273" r:id="rId30"/>
    <p:sldId id="297" r:id="rId31"/>
    <p:sldId id="298" r:id="rId32"/>
    <p:sldId id="274" r:id="rId33"/>
    <p:sldId id="275" r:id="rId34"/>
    <p:sldId id="299" r:id="rId35"/>
    <p:sldId id="276" r:id="rId36"/>
    <p:sldId id="300" r:id="rId37"/>
    <p:sldId id="301" r:id="rId38"/>
    <p:sldId id="302" r:id="rId39"/>
    <p:sldId id="303" r:id="rId40"/>
    <p:sldId id="304" r:id="rId41"/>
    <p:sldId id="305" r:id="rId42"/>
    <p:sldId id="306" r:id="rId43"/>
    <p:sldId id="277" r:id="rId44"/>
    <p:sldId id="307" r:id="rId45"/>
    <p:sldId id="308" r:id="rId46"/>
    <p:sldId id="309" r:id="rId47"/>
    <p:sldId id="278" r:id="rId48"/>
    <p:sldId id="310" r:id="rId49"/>
    <p:sldId id="311" r:id="rId50"/>
    <p:sldId id="279" r:id="rId51"/>
    <p:sldId id="280" r:id="rId52"/>
    <p:sldId id="281" r:id="rId53"/>
    <p:sldId id="282" r:id="rId54"/>
    <p:sldId id="312" r:id="rId55"/>
    <p:sldId id="313" r:id="rId56"/>
    <p:sldId id="283" r:id="rId57"/>
    <p:sldId id="314" r:id="rId58"/>
    <p:sldId id="284" r:id="rId59"/>
    <p:sldId id="285" r:id="rId60"/>
    <p:sldId id="315" r:id="rId61"/>
    <p:sldId id="316" r:id="rId62"/>
    <p:sldId id="317" r:id="rId63"/>
    <p:sldId id="318" r:id="rId64"/>
    <p:sldId id="319" r:id="rId65"/>
    <p:sldId id="320" r:id="rId66"/>
    <p:sldId id="321" r:id="rId67"/>
  </p:sldIdLst>
  <p:sldSz cx="9144000" cy="5143500" type="screen16x9"/>
  <p:notesSz cx="6858000" cy="9144000"/>
  <p:embeddedFontLst>
    <p:embeddedFont>
      <p:font typeface="Atkinson Hyperlegible Next" pitchFamily="2" charset="0"/>
      <p:regular r:id="rId82"/>
      <p:bold r:id="rId83"/>
      <p:italic r:id="rId84"/>
      <p:boldItalic r:id="rId85"/>
    </p:embeddedFont>
    <p:embeddedFont>
      <p:font typeface="Atkinson Hyperlegible Mono" pitchFamily="2" charset="0"/>
      <p:regular r:id="rId86"/>
      <p:bold r:id="rId87"/>
      <p:italic r:id="rId88"/>
      <p:boldItalic r:id="rId8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7" roundtripDataSignature="AMtx7mg7gmpWS01QsrNt1/qhgKlUv7n0t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5"/>
  </p:normalViewPr>
  <p:slideViewPr>
    <p:cSldViewPr snapToGrid="0">
      <p:cViewPr varScale="1">
        <p:scale>
          <a:sx n="159" d="100"/>
          <a:sy n="159" d="100"/>
        </p:scale>
        <p:origin x="82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77" Type="http://customschemas.google.com/relationships/presentationmetadata" Target="metadata"/><Relationship Id="rId8" Type="http://schemas.openxmlformats.org/officeDocument/2006/relationships/slide" Target="slides/slide7.xml"/><Relationship Id="rId51" Type="http://schemas.openxmlformats.org/officeDocument/2006/relationships/slide" Target="slides/slide50.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2" Type="http://schemas.openxmlformats.org/officeDocument/2006/relationships/font" Target="fonts/AtkinsonHyperlegibleNext-Regular.fntdata"/><Relationship Id="rId83" Type="http://schemas.openxmlformats.org/officeDocument/2006/relationships/font" Target="fonts/AtkinsonHyperlegibleNext-Bold.fntdata"/><Relationship Id="rId84" Type="http://schemas.openxmlformats.org/officeDocument/2006/relationships/font" Target="fonts/AtkinsonHyperlegibleNext-Italic.fntdata"/><Relationship Id="rId85" Type="http://schemas.openxmlformats.org/officeDocument/2006/relationships/font" Target="fonts/AtkinsonHyperlegibleNext-BoldItalic.fntdata"/><Relationship Id="rId86" Type="http://schemas.openxmlformats.org/officeDocument/2006/relationships/font" Target="fonts/AtkinsonHyperlegibleMono-Regular.fntdata"/><Relationship Id="rId87" Type="http://schemas.openxmlformats.org/officeDocument/2006/relationships/font" Target="fonts/AtkinsonHyperlegibleMono-Bold.fntdata"/><Relationship Id="rId88" Type="http://schemas.openxmlformats.org/officeDocument/2006/relationships/font" Target="fonts/AtkinsonHyperlegibleMono-Italic.fntdata"/><Relationship Id="rId89" Type="http://schemas.openxmlformats.org/officeDocument/2006/relationships/font" Target="fonts/AtkinsonHyperlegibleMon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fd3414e52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52" name="Google Shape;52;g3fd3414e523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3fd3628c0b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66" name="Google Shape;66;g3fd3628c0b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4099d0958d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80" name="Google Shape;80;g4099d0958d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fd3628c0bb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94" name="Google Shape;94;g3fd3628c0bb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fd3628c0bb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108" name="Google Shape;108;g3fd3628c0bb_0_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3fd3628c0bb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122" name="Google Shape;122;g3fd3628c0bb_0_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4099d0958dd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136" name="Google Shape;136;g4099d0958dd_0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fd3628c0bb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150" name="Google Shape;150;g3fd3628c0bb_0_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3fd3628c0bb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164" name="Google Shape;164;g3fd3628c0bb_0_8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3fd385038c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178" name="Google Shape;178;g3fd385038c4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fd3628c0bb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192" name="Google Shape;192;g3fd3628c0bb_0_10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fd3628c0bb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206" name="Google Shape;206;g3fd3628c0bb_0_1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3fd3628c0bb_0_1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220" name="Google Shape;220;g3fd3628c0bb_0_1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3fd3628c0bb_0_1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234" name="Google Shape;234;g3fd3628c0bb_0_1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248" name="Google Shape;24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3fd385038c4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262" name="Google Shape;262;g3fd385038c4_0_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3fd385038c4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276" name="Google Shape;276;g3fd385038c4_0_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3fd385038c4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290" name="Google Shape;290;g3fd385038c4_0_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4099d0958dd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304" name="Google Shape;304;g4099d0958dd_0_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3fd385038c4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318" name="Google Shape;318;g3fd385038c4_0_6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3fd385038c4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332" name="Google Shape;332;g3fd385038c4_0_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3fd385038c4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346" name="Google Shape;346;g3fd385038c4_0_10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3fd385038c4_0_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360" name="Google Shape;360;g3fd385038c4_0_1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4099d0958dd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375" name="Google Shape;375;g4099d0958dd_0_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3fd385038c4_0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389" name="Google Shape;389;g3fd385038c4_0_1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3fd385038c4_0_1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03" name="Google Shape;403;g3fd385038c4_0_1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3fd385038c4_0_1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17" name="Google Shape;417;g3fd385038c4_0_1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3fd385038c4_0_1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31" name="Google Shape;431;g3fd385038c4_0_18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3fd385038c4_0_2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45" name="Google Shape;445;g3fd385038c4_0_20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3fd385038c4_0_2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59" name="Google Shape;459;g3fd385038c4_0_2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9pPr>
          </a:lstStyle>
          <a:p>
            <a:endParaRPr/>
          </a:p>
        </p:txBody>
      </p:sp>
      <p:sp>
        <p:nvSpPr>
          <p:cNvPr id="7" name="Google Shape;7;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tkinson Hyperlegible Next"/>
                <a:ea typeface="Atkinson Hyperlegible Next"/>
                <a:cs typeface="Atkinson Hyperlegible Next"/>
                <a:sym typeface="Atkinson Hyperlegible Next"/>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9pPr>
          </a:lstStyle>
          <a:p>
            <a:endParaRPr/>
          </a:p>
        </p:txBody>
      </p:sp>
      <p:sp>
        <p:nvSpPr>
          <p:cNvPr id="8" name="Google Shape;8;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developer.mozilla.org/en-US/docs/Web/HTML/Reference/Attributes/autocomplete" TargetMode="External"/><Relationship Id="rId5" Type="http://schemas.openxmlformats.org/officeDocument/2006/relationships/hyperlink" Target="https://accessiblesecurity.org/" TargetMode="External"/><Relationship Id="rId4" Type="http://schemas.openxmlformats.org/officeDocument/2006/relationships/hyperlink" Target="https://www.w3.org/WAI/WCAG22/Understanding/accessible-authentication-minimum.html" TargetMode="External"/><Relationship Id="rId7" Type="http://schemas.openxmlformats.org/officeDocument/2006/relationships/hyperlink" Target="https://abiharrisonnye.dev"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s://www.reading.ac.uk/digital-accessibility/resources/links" TargetMode="External"/><Relationship Id="rId5" Type="http://schemas.openxmlformats.org/officeDocument/2006/relationships/hyperlink" Target="https://webaim.org/techniques/hypertext/" TargetMode="External"/><Relationship Id="rId4" Type="http://schemas.openxmlformats.org/officeDocument/2006/relationships/hyperlink" Target="https://usability.yale.edu/digital-accessibility/accessibility-resources/accessibility-articles/accessible-links" TargetMode="External"/><Relationship Id="rId7" Type="http://schemas.openxmlformats.org/officeDocument/2006/relationships/hyperlink" Target="https://abiharrisonnye.dev"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hyperlink" Target="https://helpx.adobe.com/uk/acrobat/using/creating-accessible-pdfs.html" TargetMode="External"/><Relationship Id="rId4" Type="http://schemas.openxmlformats.org/officeDocument/2006/relationships/hyperlink" Target="https://helpx.adobe.com/uk/acrobat/using/reading-pdfs-reflow-accessibility-features.html" TargetMode="External"/><Relationship Id="rId6" Type="http://schemas.openxmlformats.org/officeDocument/2006/relationships/hyperlink" Target="https://abiharrisonnye.dev"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hyperlink" Target="https://cultivatehq.com/posts/accessibility-debt-what-happens-when-you-do-accessibility-last/" TargetMode="External"/><Relationship Id="rId5" Type="http://schemas.openxmlformats.org/officeDocument/2006/relationships/hyperlink" Target="https://medium.com/%40jacoblavarine/accessibility-debt-is-real-heres-how-to-prevent-it-165b627433db" TargetMode="External"/><Relationship Id="rId4" Type="http://schemas.openxmlformats.org/officeDocument/2006/relationships/hyperlink" Target="https://www.pivotalaccessibility.com/2024/10/understanding-accessibility-debt-what-it-is-and-how-to-manage-it/" TargetMode="External"/><Relationship Id="rId7" Type="http://schemas.openxmlformats.org/officeDocument/2006/relationships/hyperlink" Target="https://abiharrisonnye.dev"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hyperlink" Target="https://www.siteimprove.com/glossary/accessibility-overlays/" TargetMode="External"/><Relationship Id="rId4" Type="http://schemas.openxmlformats.org/officeDocument/2006/relationships/hyperlink" Target="https://overlayfactsheet.com/en/" TargetMode="External"/><Relationship Id="rId6" Type="http://schemas.openxmlformats.org/officeDocument/2006/relationships/hyperlink" Target="https://abiharrisonnye.dev"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hyperlink" Target="https://vispero.com/resources/accessibility-testing/" TargetMode="External"/><Relationship Id="rId5" Type="http://schemas.openxmlformats.org/officeDocument/2006/relationships/hyperlink" Target="https://www.smashingmagazine.com/2018/09/importance-manual-accessibility-testing/" TargetMode="External"/><Relationship Id="rId4" Type="http://schemas.openxmlformats.org/officeDocument/2006/relationships/hyperlink" Target="https://moldstud.com/articles/p-best-practices-for-accessibility-testing" TargetMode="External"/><Relationship Id="rId7" Type="http://schemas.openxmlformats.org/officeDocument/2006/relationships/hyperlink" Target="https://abiharrisonnye.dev"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s://design102.blog.gov.uk/2022/01/14/whats-the-alternative-how-to-write-good-alt-text/" TargetMode="External"/><Relationship Id="rId5" Type="http://schemas.openxmlformats.org/officeDocument/2006/relationships/hyperlink" Target="https://accessibility.huit.harvard.edu/describe-content-images" TargetMode="External"/><Relationship Id="rId4" Type="http://schemas.openxmlformats.org/officeDocument/2006/relationships/hyperlink" Target="https://webaim.org/techniques/alttext/" TargetMode="External"/><Relationship Id="rId7" Type="http://schemas.openxmlformats.org/officeDocument/2006/relationships/hyperlink" Target="https://abiharrisonnye.dev"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s://developer.mozilla.org/en-US/docs/Web/Accessibility/ARIA/Reference/Roles" TargetMode="External"/><Relationship Id="rId3" Type="http://schemas.openxmlformats.org/officeDocument/2006/relationships/hyperlink" Target="https://w3c.github.io/using-aria/#rule1" TargetMode="External"/><Relationship Id="rId7" Type="http://schemas.openxmlformats.org/officeDocument/2006/relationships/hyperlink" Target="https://www.smashingmagazine.com/2025/06/what-i-wish-someone-told-me-aria/" TargetMode="External"/><Relationship Id="rId1" Type="http://schemas.openxmlformats.org/officeDocument/2006/relationships/slideLayout" Target="../slideLayouts/slideLayout1.xml"/><Relationship Id="rId6" Type="http://schemas.openxmlformats.org/officeDocument/2006/relationships/hyperlink" Target="https://martijnhols.nl/blog/accessibility-essentials-every-front-end-developer-should-know#aria-attributes" TargetMode="External"/><Relationship Id="rId5" Type="http://schemas.openxmlformats.org/officeDocument/2006/relationships/hyperlink" Target="https://developer.mozilla.org/en-US/docs/Web/Accessibility/ARIA/Reference/Attributes" TargetMode="External"/><Relationship Id="rId4" Type="http://schemas.openxmlformats.org/officeDocument/2006/relationships/hyperlink" Target="https://developer.mozilla.org/en-US/docs/Web/Accessibility/ARIA" TargetMode="External"/><Relationship Id="rId9" Type="http://schemas.openxmlformats.org/officeDocument/2006/relationships/hyperlink" Target="https://abiharrisonnye.dev" TargetMode="External"/></Relationships>
</file>

<file path=ppt/slides/_rels/slide9.xml.rels><?xml version="1.0" encoding="UTF-8" standalone="yes"?>
<Relationships xmlns="http://schemas.openxmlformats.org/package/2006/relationships"><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hyperlink" Target="https://www.rnib.org.uk/living-with-sight-loss/assistive-aids-and-technology/tv-audio-and-gaming/guide-to-accessible-social-media/" TargetMode="External"/><Relationship Id="rId4" Type="http://schemas.openxmlformats.org/officeDocument/2006/relationships/hyperlink" Target="https://www.elevenways.be/en/articles/screenreaders-special-characters" TargetMode="External"/><Relationship Id="rId8" Type="http://schemas.openxmlformats.org/officeDocument/2006/relationships/hyperlink" Target="https://abiharrisonnye.dev"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hyperlink" Target="https://webaim.org/intro/" TargetMode="External"/><Relationship Id="rId5" Type="http://schemas.openxmlformats.org/officeDocument/2006/relationships/hyperlink" Target="https://abiharrisonnye.dev"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hyperlink" Target="https://webaim.org/techniques/keyboard/" TargetMode="External"/><Relationship Id="rId5" Type="http://schemas.openxmlformats.org/officeDocument/2006/relationships/hyperlink" Target="https://www.w3.org/WAI/test-evaluate/preliminary/" TargetMode="External"/><Relationship Id="rId4" Type="http://schemas.openxmlformats.org/officeDocument/2006/relationships/hyperlink" Target="https://chromewebstore.google.com/detail/axe-devtools-web-accessib/lhdoppojpmngadmnindnejefpokejbdd" TargetMode="External"/><Relationship Id="rId7" Type="http://schemas.openxmlformats.org/officeDocument/2006/relationships/hyperlink" Target="https://abiharrisonnye.dev"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hyperlink" Target="https://theadminbar.com/accessibility-weekly/accessible-breadcrumbs/" TargetMode="External"/><Relationship Id="rId5" Type="http://schemas.openxmlformats.org/officeDocument/2006/relationships/hyperlink" Target="https://design-system.service.gov.uk/components/breadcrumbs/" TargetMode="External"/><Relationship Id="rId4" Type="http://schemas.openxmlformats.org/officeDocument/2006/relationships/hyperlink" Target="https://accessiblyapp.com/blog/breadcrumbs-accessibility/" TargetMode="External"/><Relationship Id="rId7" Type="http://schemas.openxmlformats.org/officeDocument/2006/relationships/hyperlink" Target="https://abiharrisonnye.dev"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design-system.service.gov.uk/components/button/" TargetMode="External"/><Relationship Id="rId1" Type="http://schemas.openxmlformats.org/officeDocument/2006/relationships/slideLayout" Target="../slideLayouts/slideLayout1.xml"/><Relationship Id="rId5" Type="http://schemas.openxmlformats.org/officeDocument/2006/relationships/hyperlink" Target="https://www.w3.org/WAI/ARIA/apg/patterns/button/examples/button/" TargetMode="External"/><Relationship Id="rId4" Type="http://schemas.openxmlformats.org/officeDocument/2006/relationships/hyperlink" Target="https://govtnz.github.io/web-a11y-guidance/wct/buttons/make-a-button-accessible/buttons-keyboard-mouse-and-touch-accessibility.html" TargetMode="External"/><Relationship Id="rId6" Type="http://schemas.openxmlformats.org/officeDocument/2006/relationships/hyperlink" Target="https://abiharrisonnye.dev" TargetMode="External"/></Relationships>
</file>

<file path=ppt/slides/_rels/slide14.xml.rels><?xml version="1.0" encoding="UTF-8" standalone="yes"?>
<Relationships xmlns="http://schemas.openxmlformats.org/package/2006/relationships"><Relationship Id="rId7" Type="http://schemas.openxmlformats.org/officeDocument/2006/relationships/hyperlink" Target="https://speakwrite.com/blog/how-to-create-a-transcript/"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hyperlink" Target="https://support.google.com/youtube/answer/2734796?hl=en-GB" TargetMode="External"/><Relationship Id="rId5" Type="http://schemas.openxmlformats.org/officeDocument/2006/relationships/hyperlink" Target="https://dcmp.org/learn/170-what-are-captions" TargetMode="External"/><Relationship Id="rId4" Type="http://schemas.openxmlformats.org/officeDocument/2006/relationships/hyperlink" Target="https://www.w3.org/WAI/media/av/transcripts/" TargetMode="External"/><Relationship Id="rId8" Type="http://schemas.openxmlformats.org/officeDocument/2006/relationships/hyperlink" Target="https://abiharrisonnye.dev"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houldiuseacarousel.com/" TargetMode="External"/><Relationship Id="rId1" Type="http://schemas.openxmlformats.org/officeDocument/2006/relationships/slideLayout" Target="../slideLayouts/slideLayout1.xml"/><Relationship Id="rId5" Type="http://schemas.openxmlformats.org/officeDocument/2006/relationships/hyperlink" Target="https://www.w3.org/WAI/WCAG22/Understanding/pause-stop-hide.html" TargetMode="External"/><Relationship Id="rId4" Type="http://schemas.openxmlformats.org/officeDocument/2006/relationships/hyperlink" Target="https://www.w3.org/WAI/tutorials/carousels/" TargetMode="External"/><Relationship Id="rId6" Type="http://schemas.openxmlformats.org/officeDocument/2006/relationships/hyperlink" Target="https://abiharrisonnye.dev"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hyperlink" Target="https://www.w3.org/WAI/WCAG21/Understanding/use-of-color.html" TargetMode="External"/><Relationship Id="rId5" Type="http://schemas.openxmlformats.org/officeDocument/2006/relationships/hyperlink" Target="https://wearecolorblind.com/" TargetMode="External"/><Relationship Id="rId4" Type="http://schemas.openxmlformats.org/officeDocument/2006/relationships/hyperlink" Target="https://www.color-blindness.com/coblis-color-blindness-simulator/" TargetMode="External"/><Relationship Id="rId7" Type="http://schemas.openxmlformats.org/officeDocument/2006/relationships/hyperlink" Target="https://abiharrisonnye.dev"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chromewebstore.google.com/detail/web-disability-simulator/olioanlbgbpmdlgjnnampnnlohigkjla" TargetMode="External"/><Relationship Id="rId1" Type="http://schemas.openxmlformats.org/officeDocument/2006/relationships/slideLayout" Target="../slideLayouts/slideLayout1.xml"/><Relationship Id="rId6" Type="http://schemas.openxmlformats.org/officeDocument/2006/relationships/hyperlink" Target="https://webaim.org/articles/visual/colorblind" TargetMode="External"/><Relationship Id="rId5" Type="http://schemas.openxmlformats.org/officeDocument/2006/relationships/hyperlink" Target="https://www.color-blindness.com/coblis-color-blindness-simulator/" TargetMode="External"/><Relationship Id="rId4" Type="http://schemas.openxmlformats.org/officeDocument/2006/relationships/hyperlink" Target="https://www.w3.org/WAI/WCAG21/Understanding/use-of-color.html" TargetMode="External"/><Relationship Id="rId7" Type="http://schemas.openxmlformats.org/officeDocument/2006/relationships/hyperlink" Target="https://abiharrisonnye.dev"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chromewebstore.google.com/detail/web-disability-simulator/olioanlbgbpmdlgjnnampnnlohigkjla" TargetMode="External"/><Relationship Id="rId1" Type="http://schemas.openxmlformats.org/officeDocument/2006/relationships/slideLayout" Target="../slideLayouts/slideLayout1.xml"/><Relationship Id="rId6" Type="http://schemas.openxmlformats.org/officeDocument/2006/relationships/hyperlink" Target="https://webaim.org/articles/visual/colorblind" TargetMode="External"/><Relationship Id="rId5" Type="http://schemas.openxmlformats.org/officeDocument/2006/relationships/hyperlink" Target="https://www.color-blindness.com/coblis-color-blindness-simulator/" TargetMode="External"/><Relationship Id="rId4" Type="http://schemas.openxmlformats.org/officeDocument/2006/relationships/hyperlink" Target="https://www.w3.org/WAI/WCAG21/Understanding/use-of-color.html" TargetMode="External"/><Relationship Id="rId7" Type="http://schemas.openxmlformats.org/officeDocument/2006/relationships/hyperlink" Target="https://abiharrisonnye.dev"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chromewebstore.google.com/detail/web-disability-simulator/olioanlbgbpmdlgjnnampnnlohigkjla" TargetMode="External"/><Relationship Id="rId1" Type="http://schemas.openxmlformats.org/officeDocument/2006/relationships/slideLayout" Target="../slideLayouts/slideLayout1.xml"/><Relationship Id="rId6" Type="http://schemas.openxmlformats.org/officeDocument/2006/relationships/hyperlink" Target="https://webaim.org/articles/visual/colorblind" TargetMode="External"/><Relationship Id="rId5" Type="http://schemas.openxmlformats.org/officeDocument/2006/relationships/hyperlink" Target="https://www.color-blindness.com/coblis-color-blindness-simulator/" TargetMode="External"/><Relationship Id="rId4" Type="http://schemas.openxmlformats.org/officeDocument/2006/relationships/hyperlink" Target="https://www.w3.org/WAI/WCAG21/Understanding/use-of-color.html" TargetMode="External"/><Relationship Id="rId7" Type="http://schemas.openxmlformats.org/officeDocument/2006/relationships/hyperlink" Target="https://abiharrisonnye.dev"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chromewebstore.google.com/detail/web-disability-simulator/olioanlbgbpmdlgjnnampnnlohigkjla" TargetMode="External"/><Relationship Id="rId1" Type="http://schemas.openxmlformats.org/officeDocument/2006/relationships/slideLayout" Target="../slideLayouts/slideLayout1.xml"/><Relationship Id="rId6" Type="http://schemas.openxmlformats.org/officeDocument/2006/relationships/hyperlink" Target="https://webaim.org/articles/visual/colorblind" TargetMode="External"/><Relationship Id="rId5" Type="http://schemas.openxmlformats.org/officeDocument/2006/relationships/hyperlink" Target="https://www.color-blindness.com/coblis-color-blindness-simulator/" TargetMode="External"/><Relationship Id="rId4" Type="http://schemas.openxmlformats.org/officeDocument/2006/relationships/hyperlink" Target="https://www.w3.org/WAI/WCAG21/Understanding/use-of-color.html" TargetMode="External"/><Relationship Id="rId7" Type="http://schemas.openxmlformats.org/officeDocument/2006/relationships/hyperlink" Target="https://abiharrisonnye.dev"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chromewebstore.google.com/detail/web-disability-simulator/olioanlbgbpmdlgjnnampnnlohigkjla" TargetMode="External"/><Relationship Id="rId1" Type="http://schemas.openxmlformats.org/officeDocument/2006/relationships/slideLayout" Target="../slideLayouts/slideLayout1.xml"/><Relationship Id="rId6" Type="http://schemas.openxmlformats.org/officeDocument/2006/relationships/hyperlink" Target="https://webaim.org/articles/visual/colorblind" TargetMode="External"/><Relationship Id="rId5" Type="http://schemas.openxmlformats.org/officeDocument/2006/relationships/hyperlink" Target="https://www.color-blindness.com/coblis-color-blindness-simulator/" TargetMode="External"/><Relationship Id="rId4" Type="http://schemas.openxmlformats.org/officeDocument/2006/relationships/hyperlink" Target="https://www.w3.org/WAI/WCAG21/Understanding/use-of-color.html" TargetMode="External"/><Relationship Id="rId7" Type="http://schemas.openxmlformats.org/officeDocument/2006/relationships/hyperlink" Target="https://abiharrisonnye.dev"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www.w3.org/WAI/WCAG21/Understanding/contrast-minimum.html" TargetMode="External"/><Relationship Id="rId3" Type="http://schemas.openxmlformats.org/officeDocument/2006/relationships/hyperlink" Target="https://colourcontrast.cc/" TargetMode="External"/><Relationship Id="rId7" Type="http://schemas.openxmlformats.org/officeDocument/2006/relationships/hyperlink" Target="https://www.reading.ac.uk/digital-accessibility/resources/accessible-use-of-colour" TargetMode="External"/><Relationship Id="rId1" Type="http://schemas.openxmlformats.org/officeDocument/2006/relationships/slideLayout" Target="../slideLayouts/slideLayout1.xml"/><Relationship Id="rId6" Type="http://schemas.openxmlformats.org/officeDocument/2006/relationships/hyperlink" Target="https://accessibility.blog.gov.uk/2016/06/17/colour-contrast-why-does-it-matter/" TargetMode="External"/><Relationship Id="rId5" Type="http://schemas.openxmlformats.org/officeDocument/2006/relationships/hyperlink" Target="https://coolors.co/contrast-checker" TargetMode="External"/><Relationship Id="rId4" Type="http://schemas.openxmlformats.org/officeDocument/2006/relationships/hyperlink" Target="https://webaim.org/resources/contrastchecker/" TargetMode="External"/><Relationship Id="rId9" Type="http://schemas.openxmlformats.org/officeDocument/2006/relationships/hyperlink" Target="https://abiharrisonnye.dev"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w3.org/WAI/WCAG21/Understanding/consistent-navigation.html" TargetMode="External"/><Relationship Id="rId1" Type="http://schemas.openxmlformats.org/officeDocument/2006/relationships/slideLayout" Target="../slideLayouts/slideLayout1.xml"/><Relationship Id="rId4" Type="http://schemas.openxmlformats.org/officeDocument/2006/relationships/hyperlink" Target="https://www.w3.org/TR/coga-usable/" TargetMode="External"/><Relationship Id="rId5" Type="http://schemas.openxmlformats.org/officeDocument/2006/relationships/hyperlink" Target="https://abiharrisonnye.dev" TargetMode="External"/></Relationships>
</file>

<file path=ppt/slides/_rels/slide24.xml.rels><?xml version="1.0" encoding="UTF-8" standalone="yes"?>
<Relationships xmlns="http://schemas.openxmlformats.org/package/2006/relationships"><Relationship Id="rId7" Type="http://schemas.openxmlformats.org/officeDocument/2006/relationships/hyperlink" Target="https://builtin.com/articles/myths-realities-dark-mode-ui"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hyperlink" Target="https://www.smashingmagazine.com/2025/04/inclusive-dark-mode-designing-accessible-dark-themes/" TargetMode="External"/><Relationship Id="rId5" Type="http://schemas.openxmlformats.org/officeDocument/2006/relationships/hyperlink" Target="https://accessibility.wayne.edu/news/pros-and-cons-of-using-dark-mode-62969" TargetMode="External"/><Relationship Id="rId4" Type="http://schemas.openxmlformats.org/officeDocument/2006/relationships/hyperlink" Target="https://stephaniewalter.design/blog/dark-mode-accessibility-myth-debunked/" TargetMode="External"/><Relationship Id="rId8" Type="http://schemas.openxmlformats.org/officeDocument/2006/relationships/hyperlink" Target="https://abiharrisonnye.dev"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hyperlink" Target="https://tab-able.co.uk/a11y-tip-device-orientation/" TargetMode="External"/><Relationship Id="rId4" Type="http://schemas.openxmlformats.org/officeDocument/2006/relationships/hyperlink" Target="https://www.w3.org/WAI/WCAG21/Understanding/orientation.html" TargetMode="External"/><Relationship Id="rId6" Type="http://schemas.openxmlformats.org/officeDocument/2006/relationships/hyperlink" Target="https://abiharrisonnye.dev"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w3.org/WAI/tutorials/forms/validation/" TargetMode="External"/><Relationship Id="rId1" Type="http://schemas.openxmlformats.org/officeDocument/2006/relationships/slideLayout" Target="../slideLayouts/slideLayout1.xml"/><Relationship Id="rId4" Type="http://schemas.openxmlformats.org/officeDocument/2006/relationships/hyperlink" Target="https://www.levelaccess.com/blog/designer-tips-creating-accessible-forms/" TargetMode="External"/><Relationship Id="rId5" Type="http://schemas.openxmlformats.org/officeDocument/2006/relationships/hyperlink" Target="https://abiharrisonnye.dev"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hyperlink" Target="https://alistapart.com/article/designing-safer-web-animation-for-motion-sensitivity/" TargetMode="External"/><Relationship Id="rId4" Type="http://schemas.openxmlformats.org/officeDocument/2006/relationships/hyperlink" Target="https://epilepsysociety.org.uk/about-epilepsy/epileptic-seizures/seizure-triggers/photosensitive-epilepsy" TargetMode="External"/><Relationship Id="rId6" Type="http://schemas.openxmlformats.org/officeDocument/2006/relationships/hyperlink" Target="https://abiharrisonnye.dev"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hyperlink" Target="https://iknowdavehouse.medium.com/focusing-on-focus-states-7c64089d805c" TargetMode="External"/><Relationship Id="rId5" Type="http://schemas.openxmlformats.org/officeDocument/2006/relationships/hyperlink" Target="https://wise.design/foundations/focus-states" TargetMode="External"/><Relationship Id="rId4" Type="http://schemas.openxmlformats.org/officeDocument/2006/relationships/hyperlink" Target="https://design-system.service.gov.uk/get-started/focus-states/" TargetMode="External"/><Relationship Id="rId7" Type="http://schemas.openxmlformats.org/officeDocument/2006/relationships/hyperlink" Target="https://abiharrisonnye.dev"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hyperlink" Target="https://www.uxpin.com/studio/blog/how-to-build-accessible-modals-with-focus-traps/" TargetMode="External"/><Relationship Id="rId4" Type="http://schemas.openxmlformats.org/officeDocument/2006/relationships/hyperlink" Target="https://css-tricks.com/a-primer-on-focus-trapping/" TargetMode="External"/><Relationship Id="rId6" Type="http://schemas.openxmlformats.org/officeDocument/2006/relationships/hyperlink" Target="https://abiharrisonnye.dev"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fonts.google.com/knowledge/readability_and_accessibility/introducing_accessibility_in_typography" TargetMode="External"/><Relationship Id="rId1" Type="http://schemas.openxmlformats.org/officeDocument/2006/relationships/slideLayout" Target="../slideLayouts/slideLayout1.xml"/><Relationship Id="rId5" Type="http://schemas.openxmlformats.org/officeDocument/2006/relationships/hyperlink" Target="https://www.accessibilitychecking.com/blog/fonts-accessibility/" TargetMode="External"/><Relationship Id="rId4" Type="http://schemas.openxmlformats.org/officeDocument/2006/relationships/hyperlink" Target="https://www.siteimprove.com/glossary/accessible-fonts/" TargetMode="External"/><Relationship Id="rId6" Type="http://schemas.openxmlformats.org/officeDocument/2006/relationships/hyperlink" Target="https://abiharrisonnye.dev"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w3.org/WAI/tutorials/forms/" TargetMode="External"/><Relationship Id="rId1" Type="http://schemas.openxmlformats.org/officeDocument/2006/relationships/slideLayout" Target="../slideLayouts/slideLayout1.xml"/><Relationship Id="rId5" Type="http://schemas.openxmlformats.org/officeDocument/2006/relationships/hyperlink" Target="https://developer.mozilla.org/en-US/docs/Learn_web_development/Extensions/Forms" TargetMode="External"/><Relationship Id="rId4" Type="http://schemas.openxmlformats.org/officeDocument/2006/relationships/hyperlink" Target="https://webaim.org/techniques/forms/" TargetMode="External"/><Relationship Id="rId6" Type="http://schemas.openxmlformats.org/officeDocument/2006/relationships/hyperlink" Target="https://abiharrisonnye.dev"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hyperlink" Target="https://design102.blog.gov.uk/2022/01/14/whats-the-alternative-how-to-write-good-alt-text/" TargetMode="External"/><Relationship Id="rId5" Type="http://schemas.openxmlformats.org/officeDocument/2006/relationships/hyperlink" Target="https://www.wcag.com/blog/good-alt-text-bad-alt-text-making-your-content-perceivable/" TargetMode="External"/><Relationship Id="rId4" Type="http://schemas.openxmlformats.org/officeDocument/2006/relationships/hyperlink" Target="https://accessibility.huit.harvard.edu/describe-content-images" TargetMode="External"/><Relationship Id="rId7" Type="http://schemas.openxmlformats.org/officeDocument/2006/relationships/hyperlink" Target="https://abiharrisonnye.dev"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hyperlink" Target="https://thoughtbot.com/blog/an-introduction-to-macos-head-pointer" TargetMode="External"/><Relationship Id="rId4" Type="http://schemas.openxmlformats.org/officeDocument/2006/relationships/hyperlink" Target="https://support.apple.com/en-gb/guide/mac-help/mchlb2d4782b/mac" TargetMode="External"/><Relationship Id="rId6" Type="http://schemas.openxmlformats.org/officeDocument/2006/relationships/hyperlink" Target="https://abiharrisonnye.dev"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a11yproject.com/posts/how-to-accessible-heading-structure/" TargetMode="External"/><Relationship Id="rId1" Type="http://schemas.openxmlformats.org/officeDocument/2006/relationships/slideLayout" Target="../slideLayouts/slideLayout1.xml"/><Relationship Id="rId6" Type="http://schemas.openxmlformats.org/officeDocument/2006/relationships/hyperlink" Target="https://design.homeoffice.gov.uk/accessibility/headings" TargetMode="External"/><Relationship Id="rId5" Type="http://schemas.openxmlformats.org/officeDocument/2006/relationships/hyperlink" Target="https://www.w3.org/WAI/tutorials/page-structure/headings/" TargetMode="External"/><Relationship Id="rId4" Type="http://schemas.openxmlformats.org/officeDocument/2006/relationships/hyperlink" Target="https://accessibility.asu.edu/articles/headings" TargetMode="External"/><Relationship Id="rId7" Type="http://schemas.openxmlformats.org/officeDocument/2006/relationships/hyperlink" Target="https://abiharrisonnye.dev"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hyperlink" Target="https://www.boia.org/blog/hover-actions-and-accessibility-addressing-a-common-wcag-violation" TargetMode="External"/><Relationship Id="rId5" Type="http://schemas.openxmlformats.org/officeDocument/2006/relationships/hyperlink" Target="https://www.horlix.com/accessible-button-design/" TargetMode="External"/><Relationship Id="rId4" Type="http://schemas.openxmlformats.org/officeDocument/2006/relationships/hyperlink" Target="https://vispero.com/resources/a-whole-lot-of-bovver-over-hover/" TargetMode="External"/><Relationship Id="rId7" Type="http://schemas.openxmlformats.org/officeDocument/2006/relationships/hyperlink" Target="https://abiharrisonnye.dev"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design.homeoffice.gov.uk/accessibility/written-content/inclusive-language" TargetMode="External"/><Relationship Id="rId1" Type="http://schemas.openxmlformats.org/officeDocument/2006/relationships/slideLayout" Target="../slideLayouts/slideLayout1.xml"/><Relationship Id="rId5" Type="http://schemas.openxmlformats.org/officeDocument/2006/relationships/hyperlink" Target="https://www.acrolinx.com/blog/the-quick-guide-to-inclusive-language/" TargetMode="External"/><Relationship Id="rId4" Type="http://schemas.openxmlformats.org/officeDocument/2006/relationships/hyperlink" Target="https://contentdesign.london/blog/harder-than-you-think-developing-an-inclusive-language-guide" TargetMode="External"/><Relationship Id="rId6" Type="http://schemas.openxmlformats.org/officeDocument/2006/relationships/hyperlink" Target="https://abiharrisonnye.dev"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webaim.org/techniques/keyboard/" TargetMode="External"/><Relationship Id="rId1" Type="http://schemas.openxmlformats.org/officeDocument/2006/relationships/slideLayout" Target="../slideLayouts/slideLayout1.xml"/><Relationship Id="rId5" Type="http://schemas.openxmlformats.org/officeDocument/2006/relationships/hyperlink" Target="https://aeldata.com/keyboard-navigation-accessibility-tips/" TargetMode="External"/><Relationship Id="rId4" Type="http://schemas.openxmlformats.org/officeDocument/2006/relationships/hyperlink" Target="https://developer.mozilla.org/en-US/docs/Web/Accessibility/Guides/Understanding_WCAG/Keyboard" TargetMode="External"/><Relationship Id="rId6" Type="http://schemas.openxmlformats.org/officeDocument/2006/relationships/hyperlink" Target="https://abiharrisonnye.dev"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css-tricks.com/why-how-and-when-to-use-semantic-html-and-aria/" TargetMode="External"/><Relationship Id="rId1" Type="http://schemas.openxmlformats.org/officeDocument/2006/relationships/slideLayout" Target="../slideLayouts/slideLayout1.xml"/><Relationship Id="rId5" Type="http://schemas.openxmlformats.org/officeDocument/2006/relationships/hyperlink" Target="https://www.freecodecamp.org/news/improve-web-accessibility-with-landmarks/" TargetMode="External"/><Relationship Id="rId4" Type="http://schemas.openxmlformats.org/officeDocument/2006/relationships/hyperlink" Target="https://webaim.org/resources/htmlcheatsheet/" TargetMode="External"/><Relationship Id="rId6" Type="http://schemas.openxmlformats.org/officeDocument/2006/relationships/hyperlink" Target="https://abiharrisonnye.dev"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www.wcag.com/blog/writing-meaningful-link-text/" TargetMode="External"/><Relationship Id="rId1" Type="http://schemas.openxmlformats.org/officeDocument/2006/relationships/slideLayout" Target="../slideLayouts/slideLayout1.xml"/><Relationship Id="rId5" Type="http://schemas.openxmlformats.org/officeDocument/2006/relationships/hyperlink" Target="https://www.w3.org/WAI/WCAG22/Understanding/link-purpose-in-context.html" TargetMode="External"/><Relationship Id="rId4" Type="http://schemas.openxmlformats.org/officeDocument/2006/relationships/hyperlink" Target="https://webaim.org/techniques/hypertext/link_text" TargetMode="External"/><Relationship Id="rId6" Type="http://schemas.openxmlformats.org/officeDocument/2006/relationships/hyperlink" Target="https://abiharrisonnye.dev"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abiharrisonnye.dev/inclusion-toolkit/meeting-invite-template" TargetMode="External"/><Relationship Id="rId1" Type="http://schemas.openxmlformats.org/officeDocument/2006/relationships/slideLayout" Target="../slideLayouts/slideLayout1.xml"/><Relationship Id="rId6" Type="http://schemas.openxmlformats.org/officeDocument/2006/relationships/hyperlink" Target="https://support.microsoft.com/en-gb/office/accessibility-tips-for-inclusive-microsoft-teams-meetings-and-live-events-fa0cb694-0fcd-4019-b67c-8270ea4e0c54" TargetMode="External"/><Relationship Id="rId5" Type="http://schemas.openxmlformats.org/officeDocument/2006/relationships/hyperlink" Target="https://accessibility.blog.gov.uk/2025/04/04/top-tips-for-hosting-accessible-and-inclusive-online-events/" TargetMode="External"/><Relationship Id="rId4" Type="http://schemas.openxmlformats.org/officeDocument/2006/relationships/hyperlink" Target="https://www.reading.ac.uk/digital-accessibility/resources/accessible-meetings" TargetMode="External"/><Relationship Id="rId7" Type="http://schemas.openxmlformats.org/officeDocument/2006/relationships/hyperlink" Target="https://abiharrisonnye.dev"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4" Type="http://schemas.openxmlformats.org/officeDocument/2006/relationships/hyperlink" Target="https://martijnhols.nl/blog/accessibility-essentials-every-front-end-developer-should-know#modals" TargetMode="External"/><Relationship Id="rId5" Type="http://schemas.openxmlformats.org/officeDocument/2006/relationships/hyperlink" Target="https://abiharrisonnye.dev"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contentdesign.london/blog/neurodiversity-and-designing-for-difference" TargetMode="External"/><Relationship Id="rId1" Type="http://schemas.openxmlformats.org/officeDocument/2006/relationships/slideLayout" Target="../slideLayouts/slideLayout1.xml"/><Relationship Id="rId4" Type="http://schemas.openxmlformats.org/officeDocument/2006/relationships/hyperlink" Target="https://blog.scottlogic.com/2024/03/22/designing-for-neurodiversity.html" TargetMode="External"/><Relationship Id="rId5" Type="http://schemas.openxmlformats.org/officeDocument/2006/relationships/hyperlink" Target="https://abiharrisonnye.dev"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hyperlink" Target="https://personas-prototype.herokuapp.com/" TargetMode="External"/><Relationship Id="rId5" Type="http://schemas.openxmlformats.org/officeDocument/2006/relationships/hyperlink" Target="https://abiharrisonnye.dev"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www.w3.org/WAI/WCAG22/Techniques/css/C39" TargetMode="External"/><Relationship Id="rId1" Type="http://schemas.openxmlformats.org/officeDocument/2006/relationships/slideLayout" Target="../slideLayouts/slideLayout1.xml"/><Relationship Id="rId5" Type="http://schemas.openxmlformats.org/officeDocument/2006/relationships/hyperlink" Target="https://developer.mozilla.org/en-US/docs/Web/CSS/@media/prefers-reduced-motion" TargetMode="External"/><Relationship Id="rId4" Type="http://schemas.openxmlformats.org/officeDocument/2006/relationships/hyperlink" Target="https://www.smashingmagazine.com/2021/10/respecting-users-motion-preferences/" TargetMode="External"/><Relationship Id="rId6" Type="http://schemas.openxmlformats.org/officeDocument/2006/relationships/hyperlink" Target="https://abiharrisonnye.dev"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www.reading.ac.uk/digital-accessibility/resources/making-presentations-more-accessible" TargetMode="External"/><Relationship Id="rId1" Type="http://schemas.openxmlformats.org/officeDocument/2006/relationships/slideLayout" Target="../slideLayouts/slideLayout1.xml"/><Relationship Id="rId4" Type="http://schemas.openxmlformats.org/officeDocument/2006/relationships/hyperlink" Target="https://www.england.nhs.uk/learning-disabilities/about/get-involved/involving-people/making-meetings-accessible/#presentations" TargetMode="External"/><Relationship Id="rId5" Type="http://schemas.openxmlformats.org/officeDocument/2006/relationships/hyperlink" Target="https://abiharrisonnye.dev"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tetralogical.com/blog/2022/08/08/accessibility-and-qr-codes/" TargetMode="External"/><Relationship Id="rId7" Type="http://schemas.openxmlformats.org/officeDocument/2006/relationships/hyperlink" Target="https://axesslab.com/qr-codes/" TargetMode="External"/><Relationship Id="rId1" Type="http://schemas.openxmlformats.org/officeDocument/2006/relationships/slideLayout" Target="../slideLayouts/slideLayout1.xml"/><Relationship Id="rId6" Type="http://schemas.openxmlformats.org/officeDocument/2006/relationships/hyperlink" Target="https://www.boia.org/blog/are-qr-codes-accessible-for-people-with-disabilities" TargetMode="External"/><Relationship Id="rId5" Type="http://schemas.openxmlformats.org/officeDocument/2006/relationships/hyperlink" Target="https://www.accessibility.com/blog/making-qr-codes-more-accessible-and-improving-business-accessibility" TargetMode="External"/><Relationship Id="rId4" Type="http://schemas.openxmlformats.org/officeDocument/2006/relationships/hyperlink" Target="https://www.zappar.com/zapvision/accessible-qr-codes/" TargetMode="External"/><Relationship Id="rId8" Type="http://schemas.openxmlformats.org/officeDocument/2006/relationships/hyperlink" Target="https://abiharrisonnye.dev"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hyperlink" Target="https://css-tricks.com/inclusively-hidden/" TargetMode="External"/><Relationship Id="rId4" Type="http://schemas.openxmlformats.org/officeDocument/2006/relationships/hyperlink" Target="https://webaim.org/techniques/css/invisiblecontent/#offscreen" TargetMode="External"/><Relationship Id="rId6" Type="http://schemas.openxmlformats.org/officeDocument/2006/relationships/hyperlink" Target="https://abiharrisonnye.dev"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abilitynet.org.uk/factsheets/introduction-screen-readers" TargetMode="External"/><Relationship Id="rId1" Type="http://schemas.openxmlformats.org/officeDocument/2006/relationships/slideLayout" Target="../slideLayouts/slideLayout1.xml"/><Relationship Id="rId4" Type="http://schemas.openxmlformats.org/officeDocument/2006/relationships/hyperlink" Target="https://www.rnib.org.uk/living-with-sight-loss/assistive-aids-and-technology/computers/screen-reading-software/" TargetMode="External"/><Relationship Id="rId5" Type="http://schemas.openxmlformats.org/officeDocument/2006/relationships/hyperlink" Target="https://abiharrisonnye.dev"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www.deque.com/shift-left-testing-solutions/" TargetMode="External"/><Relationship Id="rId1" Type="http://schemas.openxmlformats.org/officeDocument/2006/relationships/slideLayout" Target="../slideLayouts/slideLayout1.xml"/><Relationship Id="rId4" Type="http://schemas.openxmlformats.org/officeDocument/2006/relationships/hyperlink" Target="https://www.iapm.net/en/blog/shift-left-accessibility/" TargetMode="External"/><Relationship Id="rId5" Type="http://schemas.openxmlformats.org/officeDocument/2006/relationships/hyperlink" Target="https://abiharrisonnye.dev" TargetMode="Externa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hyperlink" Target="https://afb.org/blog/entry/social-media-and-alt-text" TargetMode="External"/><Relationship Id="rId5" Type="http://schemas.openxmlformats.org/officeDocument/2006/relationships/hyperlink" Target="https://accessibility.blog.gov.uk/2024/07/17/alternative-text-in-action/" TargetMode="External"/><Relationship Id="rId4" Type="http://schemas.openxmlformats.org/officeDocument/2006/relationships/hyperlink" Target="https://www.accessibilityeasy.com/blog/alternative-text-social-media" TargetMode="External"/><Relationship Id="rId7" Type="http://schemas.openxmlformats.org/officeDocument/2006/relationships/hyperlink" Target="https://abiharrisonnye.dev" TargetMode="Externa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hyperlink" Target="https://www.accessible-social.com/post/just-not-my-type" TargetMode="External"/><Relationship Id="rId5" Type="http://schemas.openxmlformats.org/officeDocument/2006/relationships/hyperlink" Target="https://abiharrisonnye.dev"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hyperlink" Target="https://aaardvarkaccessibility.com/the-good-the-bad-and-the-ugly-emojis-and-accessibility/" TargetMode="External"/><Relationship Id="rId5" Type="http://schemas.openxmlformats.org/officeDocument/2006/relationships/hyperlink" Target="https://www.accessible-social.com/copy-and-formatting/emoji" TargetMode="External"/><Relationship Id="rId4" Type="http://schemas.openxmlformats.org/officeDocument/2006/relationships/hyperlink" Target="https://emojipedia.org/" TargetMode="External"/><Relationship Id="rId7" Type="http://schemas.openxmlformats.org/officeDocument/2006/relationships/hyperlink" Target="https://abiharrisonnye.dev" TargetMode="Externa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hyperlink" Target="https://blog.hootsuite.com/social-media-accessibility/" TargetMode="External"/><Relationship Id="rId5" Type="http://schemas.openxmlformats.org/officeDocument/2006/relationships/hyperlink" Target="https://www.rnib.org.uk/living-with-sight-loss/assistive-aids-and-technology/tv-audio-and-gaming/guide-to-accessible-social-media/" TargetMode="External"/><Relationship Id="rId4" Type="http://schemas.openxmlformats.org/officeDocument/2006/relationships/hyperlink" Target="https://accessible-social.com/" TargetMode="External"/><Relationship Id="rId7" Type="http://schemas.openxmlformats.org/officeDocument/2006/relationships/hyperlink" Target="https://abiharrisonnye.dev"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www.w3.org/WAI/WCAG22/Understanding/target-size-minimum.html" TargetMode="External"/><Relationship Id="rId1" Type="http://schemas.openxmlformats.org/officeDocument/2006/relationships/slideLayout" Target="../slideLayouts/slideLayout1.xml"/><Relationship Id="rId5" Type="http://schemas.openxmlformats.org/officeDocument/2006/relationships/hyperlink" Target="https://www.smashingmagazine.com/2023/04/accessible-tap-target-sizes-rage-taps-clicks/" TargetMode="External"/><Relationship Id="rId4" Type="http://schemas.openxmlformats.org/officeDocument/2006/relationships/hyperlink" Target="https://www.brightec.co.uk/blog/how-to-use-typography-touch-targets-and-spacing-for-better-accessibility#:~:text=Touch%20targets%20and%20spacing%20considerations" TargetMode="External"/><Relationship Id="rId6" Type="http://schemas.openxmlformats.org/officeDocument/2006/relationships/hyperlink" Target="https://abiharrisonnye.dev"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s://inclusive.microsoft.design/" TargetMode="External"/><Relationship Id="rId1" Type="http://schemas.openxmlformats.org/officeDocument/2006/relationships/slideLayout" Target="../slideLayouts/slideLayout1.xml"/><Relationship Id="rId4" Type="http://schemas.openxmlformats.org/officeDocument/2006/relationships/hyperlink" Target="https://www.w3.org/WAI/people-use-web/abilities-barriers/" TargetMode="External"/><Relationship Id="rId5" Type="http://schemas.openxmlformats.org/officeDocument/2006/relationships/hyperlink" Target="https://abiharrisonnye.dev" TargetMode="Externa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hyperlink" Target="https://webaim.org/techniques/images/" TargetMode="External"/><Relationship Id="rId4" Type="http://schemas.openxmlformats.org/officeDocument/2006/relationships/hyperlink" Target="https://www.w3.org/WAI/tutorials/images/complex/" TargetMode="External"/><Relationship Id="rId6" Type="http://schemas.openxmlformats.org/officeDocument/2006/relationships/hyperlink" Target="https://abiharrisonnye.dev"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www.accessguide.io/guide/time-limits" TargetMode="External"/><Relationship Id="rId1" Type="http://schemas.openxmlformats.org/officeDocument/2006/relationships/slideLayout" Target="../slideLayouts/slideLayout1.xml"/><Relationship Id="rId5" Type="http://schemas.openxmlformats.org/officeDocument/2006/relationships/hyperlink" Target="https://www.boia.org/blog/web-accessibility-tips-give-people-enough-time" TargetMode="External"/><Relationship Id="rId4" Type="http://schemas.openxmlformats.org/officeDocument/2006/relationships/hyperlink" Target="https://www.w3.org/WAI/WCAG21/Understanding/timing-adjustable.html" TargetMode="External"/><Relationship Id="rId6" Type="http://schemas.openxmlformats.org/officeDocument/2006/relationships/hyperlink" Target="https://abiharrisonnye.dev" TargetMode="Externa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hyperlink" Target="https://www.w3.org/WAI/ARIA/apg/patterns/tooltip/" TargetMode="External"/><Relationship Id="rId5" Type="http://schemas.openxmlformats.org/officeDocument/2006/relationships/hyperlink" Target="https://abiharrisonnye.dev" TargetMode="Externa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hyperlink" Target="https://webaim.org/articles/motor/" TargetMode="External"/><Relationship Id="rId4" Type="http://schemas.openxmlformats.org/officeDocument/2006/relationships/hyperlink" Target="https://www.w3.org/WAI/WCAG22/Understanding/pointer-gestures.html" TargetMode="External"/><Relationship Id="rId6" Type="http://schemas.openxmlformats.org/officeDocument/2006/relationships/hyperlink" Target="https://abiharrisonnye.dev"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s://adrianroselli.com/2015/10/dont-disable-zoom.html" TargetMode="External"/><Relationship Id="rId1" Type="http://schemas.openxmlformats.org/officeDocument/2006/relationships/slideLayout" Target="../slideLayouts/slideLayout1.xml"/><Relationship Id="rId5" Type="http://schemas.openxmlformats.org/officeDocument/2006/relationships/hyperlink" Target="https://webaim.org/techniques/reflow/" TargetMode="External"/><Relationship Id="rId4" Type="http://schemas.openxmlformats.org/officeDocument/2006/relationships/hyperlink" Target="https://css-tricks.com/accessible-font-sizing-explained/" TargetMode="External"/><Relationship Id="rId6" Type="http://schemas.openxmlformats.org/officeDocument/2006/relationships/hyperlink" Target="https://abiharrisonnye.dev"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abiharrisonnye.dev"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abiharrisonnye.dev"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abiharrisonnye.dev"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abiharrisonnye.dev"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abiharrisonnye.dev"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abiharrisonnye.dev" TargetMode="External"/></Relationships>
</file>

<file path=ppt/slides/slide1.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53"/>
        <p:cNvGrpSpPr/>
        <p:nvPr/>
      </p:nvGrpSpPr>
      <p:grpSpPr>
        <a:xfrm>
          <a:off x="0" y="0"/>
          <a:ext cx="0" cy="0"/>
          <a:chOff x="0" y="0"/>
          <a:chExt cx="0" cy="0"/>
        </a:xfrm>
      </p:grpSpPr>
      <p:sp>
        <p:nvSpPr>
          <p:cNvPr id="54"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56"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59"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55"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200"/>
              </a:lnSpc>
              <a:spcBef>
                <a:spcPts val="0"/>
              </a:spcBef>
              <a:spcAft>
                <a:spcPts val="0"/>
              </a:spcAft>
              <a:buSzPts val="990"/>
              <a:buNone/>
            </a:pPr>
            <a:r>
              <a:rPr lang="en-GB" sz="3500" b="1">
                <a:latin typeface="Atkinson Hyperlegible Next"/>
                <a:ea typeface="Atkinson Hyperlegible Next"/>
                <a:cs typeface="Atkinson Hyperlegible Next"/>
                <a:sym typeface="Atkinson Hyperlegible Next"/>
              </a:rPr>
              <a:t>Accessible Authentication</a:t>
            </a:r>
            <a:endParaRPr sz="3500" b="1">
              <a:latin typeface="Atkinson Hyperlegible Next"/>
              <a:ea typeface="Atkinson Hyperlegible Next"/>
              <a:cs typeface="Atkinson Hyperlegible Next"/>
              <a:sym typeface="Atkinson Hyperlegible Next"/>
            </a:endParaRPr>
          </a:p>
        </p:txBody>
      </p:sp>
      <p:sp>
        <p:nvSpPr>
          <p:cNvPr id="57"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58"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When people can't use a login page, the harm can be serious. It can take away their right to privacy, security, and independence.</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Logins should not rely on hard memory tests or puzzles, as these block users with cognitive needs. Forcing people to pass these checks often locks them out of vital services.</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Logins designed with accessibility in mind are safer and easier to use for everyone.</a:t>
            </a:r>
            <a:endParaRPr sz="1000">
              <a:solidFill>
                <a:schemeClr val="dk1"/>
              </a:solidFill>
              <a:latin typeface="Atkinson Hyperlegible Next"/>
              <a:ea typeface="Atkinson Hyperlegible Next"/>
              <a:cs typeface="Atkinson Hyperlegible Next"/>
              <a:sym typeface="Atkinson Hyperlegible Next"/>
            </a:endParaRPr>
          </a:p>
        </p:txBody>
      </p:sp>
      <p:sp>
        <p:nvSpPr>
          <p:cNvPr id="60"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61"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Clr>
                <a:schemeClr val="dk1"/>
              </a:buClr>
              <a:buSzPts val="1100"/>
              <a:buFont typeface="Arial"/>
              <a:buNone/>
            </a:pPr>
            <a:r>
              <a:rPr lang="en-GB" sz="1000" dirty="0">
                <a:solidFill>
                  <a:schemeClr val="dk1"/>
                </a:solidFill>
                <a:latin typeface="Atkinson Hyperlegible Next"/>
                <a:ea typeface="Atkinson Hyperlegible Next"/>
                <a:cs typeface="Atkinson Hyperlegible Next"/>
                <a:sym typeface="Atkinson Hyperlegible Next"/>
              </a:rPr>
              <a:t>To make login pages accessible, developers should follow these steps:</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Don't rely solely on puzzles or memory tests. Always provide an alternative method</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Support password managers and allow users to paste text. This improves both accessibility and security</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Never disable autofill by setting autocomplete to 'off'. Forcing people to type complex details causes unnecessary difficulty</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Offer flexible alternatives like biometrics, one-time codes, and magic links</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62"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63"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Understanding SC 3.3.8: Accessible Authentication (Minimum) (W3C)</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Accessibility in Cybersecurity: A Practical Guide</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6"/>
              </a:rPr>
              <a:t>The autocomplete attribute and web security (Mozilla Developer Network)</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64"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67"/>
        <p:cNvGrpSpPr/>
        <p:nvPr/>
      </p:nvGrpSpPr>
      <p:grpSpPr>
        <a:xfrm>
          <a:off x="0" y="0"/>
          <a:ext cx="0" cy="0"/>
          <a:chOff x="0" y="0"/>
          <a:chExt cx="0" cy="0"/>
        </a:xfrm>
      </p:grpSpPr>
      <p:sp>
        <p:nvSpPr>
          <p:cNvPr id="68"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70"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73"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69"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Accessible Links</a:t>
            </a:r>
            <a:endParaRPr sz="4000" b="1">
              <a:latin typeface="Atkinson Hyperlegible Next"/>
              <a:ea typeface="Atkinson Hyperlegible Next"/>
              <a:cs typeface="Atkinson Hyperlegible Next"/>
              <a:sym typeface="Atkinson Hyperlegible Next"/>
            </a:endParaRPr>
          </a:p>
        </p:txBody>
      </p:sp>
      <p:sp>
        <p:nvSpPr>
          <p:cNvPr id="71"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72"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Links need descriptive text so everyone can understand them. While 'click here' links might work visually, people using assistive technology often scan links out of context and will just hear a repetitive list.</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You should also avoid using raw URLs, as screen readers read out the whole address, including symbols, which is annoying and disorientating.</a:t>
            </a:r>
            <a:endParaRPr sz="1000">
              <a:solidFill>
                <a:schemeClr val="dk1"/>
              </a:solidFill>
              <a:latin typeface="Atkinson Hyperlegible Next"/>
              <a:ea typeface="Atkinson Hyperlegible Next"/>
              <a:cs typeface="Atkinson Hyperlegible Next"/>
              <a:sym typeface="Atkinson Hyperlegible Next"/>
            </a:endParaRPr>
          </a:p>
        </p:txBody>
      </p:sp>
      <p:sp>
        <p:nvSpPr>
          <p:cNvPr id="74"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75"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Link text must clearly describe its destination without context. If it's inside a sentence, make sure it flows well while remaining informative.</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You should always avoid vague phrases like 'here', 'click here', 'read more', and 'more information'.</a:t>
            </a:r>
            <a:endParaRPr sz="1000">
              <a:solidFill>
                <a:schemeClr val="dk1"/>
              </a:solidFill>
              <a:latin typeface="Atkinson Hyperlegible Next"/>
              <a:ea typeface="Atkinson Hyperlegible Next"/>
              <a:cs typeface="Atkinson Hyperlegible Next"/>
              <a:sym typeface="Atkinson Hyperlegible Next"/>
            </a:endParaRPr>
          </a:p>
        </p:txBody>
      </p:sp>
      <p:sp>
        <p:nvSpPr>
          <p:cNvPr id="76"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77"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Yale University - Links</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WebAIM - Links and Hypertext</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6"/>
              </a:rPr>
              <a:t>University of Reading: Accessible Links</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78"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81"/>
        <p:cNvGrpSpPr/>
        <p:nvPr/>
      </p:nvGrpSpPr>
      <p:grpSpPr>
        <a:xfrm>
          <a:off x="0" y="0"/>
          <a:ext cx="0" cy="0"/>
          <a:chOff x="0" y="0"/>
          <a:chExt cx="0" cy="0"/>
        </a:xfrm>
      </p:grpSpPr>
      <p:sp>
        <p:nvSpPr>
          <p:cNvPr id="8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8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8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8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080"/>
              </a:lnSpc>
              <a:spcBef>
                <a:spcPts val="0"/>
              </a:spcBef>
              <a:spcAft>
                <a:spcPts val="0"/>
              </a:spcAft>
              <a:buSzPts val="1100"/>
              <a:buNone/>
            </a:pPr>
            <a:r>
              <a:rPr lang="en-GB" sz="3400" b="1">
                <a:latin typeface="Atkinson Hyperlegible Next"/>
                <a:ea typeface="Atkinson Hyperlegible Next"/>
                <a:cs typeface="Atkinson Hyperlegible Next"/>
                <a:sym typeface="Atkinson Hyperlegible Next"/>
              </a:rPr>
              <a:t>Accessible PDFs</a:t>
            </a:r>
            <a:endParaRPr sz="3400" b="1">
              <a:latin typeface="Atkinson Hyperlegible Next"/>
              <a:ea typeface="Atkinson Hyperlegible Next"/>
              <a:cs typeface="Atkinson Hyperlegible Next"/>
              <a:sym typeface="Atkinson Hyperlegible Next"/>
            </a:endParaRPr>
          </a:p>
        </p:txBody>
      </p:sp>
      <p:sp>
        <p:nvSpPr>
          <p:cNvPr id="8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8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90000" lvl="0" indent="0" algn="l" rtl="0">
              <a:lnSpc>
                <a:spcPts val="1150"/>
              </a:lnSpc>
              <a:spcBef>
                <a:spcPts val="0"/>
              </a:spcBef>
              <a:spcAft>
                <a:spcPts val="600"/>
              </a:spcAft>
              <a:buNone/>
            </a:pPr>
            <a:r>
              <a:rPr lang="en-GB" sz="1000" dirty="0">
                <a:solidFill>
                  <a:schemeClr val="dk1"/>
                </a:solidFill>
                <a:latin typeface="Atkinson Hyperlegible Next"/>
                <a:ea typeface="Atkinson Hyperlegible Next"/>
                <a:cs typeface="Atkinson Hyperlegible Next"/>
                <a:sym typeface="Atkinson Hyperlegible Next"/>
              </a:rPr>
              <a:t>PDF (Portable Document Format) is used to present all kinds of documents. Ideally, all the content in a PDF should be accessible to all. Here are some ways to make it accessible:</a:t>
            </a:r>
            <a:endParaRPr sz="1000" dirty="0">
              <a:solidFill>
                <a:schemeClr val="dk1"/>
              </a:solidFill>
              <a:latin typeface="Atkinson Hyperlegible Next"/>
              <a:ea typeface="Atkinson Hyperlegible Next"/>
              <a:cs typeface="Atkinson Hyperlegible Next"/>
              <a:sym typeface="Atkinson Hyperlegible Next"/>
            </a:endParaRPr>
          </a:p>
          <a:p>
            <a:pPr marL="457200" marR="9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Enable tagging, and set the title and language, so screen readers can navigate the content</a:t>
            </a:r>
            <a:endParaRPr sz="1000" dirty="0">
              <a:solidFill>
                <a:schemeClr val="dk1"/>
              </a:solidFill>
              <a:latin typeface="Atkinson Hyperlegible Next"/>
              <a:ea typeface="Atkinson Hyperlegible Next"/>
              <a:cs typeface="Atkinson Hyperlegible Next"/>
              <a:sym typeface="Atkinson Hyperlegible Next"/>
            </a:endParaRPr>
          </a:p>
          <a:p>
            <a:pPr marL="457200" marR="9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Design with high colour contrast, legible fonts, and a single-column layout including headers and footers</a:t>
            </a:r>
            <a:endParaRPr sz="1000" dirty="0">
              <a:solidFill>
                <a:schemeClr val="dk1"/>
              </a:solidFill>
              <a:latin typeface="Atkinson Hyperlegible Next"/>
              <a:ea typeface="Atkinson Hyperlegible Next"/>
              <a:cs typeface="Atkinson Hyperlegible Next"/>
              <a:sym typeface="Atkinson Hyperlegible Next"/>
            </a:endParaRPr>
          </a:p>
          <a:p>
            <a:pPr marL="457200" marR="9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Test the final document with a screen reader and a PDF Accessibility Checker</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8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a:t>
            </a:r>
            <a:r>
              <a:rPr lang="en-GB" sz="2200" b="1">
                <a:solidFill>
                  <a:schemeClr val="dk1"/>
                </a:solidFill>
                <a:latin typeface="Atkinson Hyperlegible Next"/>
                <a:ea typeface="Atkinson Hyperlegible Next"/>
                <a:cs typeface="Atkinson Hyperlegible Next"/>
                <a:sym typeface="Atkinson Hyperlegible Next"/>
              </a:rPr>
              <a:t>support</a:t>
            </a:r>
            <a:r>
              <a:rPr lang="en-GB" sz="2200" b="1" i="0" u="none" strike="noStrike" cap="none">
                <a:solidFill>
                  <a:schemeClr val="dk1"/>
                </a:solidFill>
                <a:latin typeface="Atkinson Hyperlegible Next"/>
                <a:ea typeface="Atkinson Hyperlegible Next"/>
                <a:cs typeface="Atkinson Hyperlegible Next"/>
                <a:sym typeface="Atkinson Hyperlegible Next"/>
              </a:rPr>
              <a: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89" name="How to support it text"/>
          <p:cNvSpPr txBox="1"/>
          <p:nvPr/>
        </p:nvSpPr>
        <p:spPr>
          <a:xfrm>
            <a:off x="2293050" y="2622150"/>
            <a:ext cx="6163800" cy="1404600"/>
          </a:xfrm>
          <a:prstGeom prst="rect">
            <a:avLst/>
          </a:prstGeom>
          <a:noFill/>
          <a:ln>
            <a:noFill/>
          </a:ln>
        </p:spPr>
        <p:txBody>
          <a:bodyPr spcFirstLastPara="1" wrap="square" lIns="91425" tIns="91425" rIns="91425" bIns="91425" anchor="ctr" anchorCtr="0">
            <a:noAutofit/>
          </a:bodyPr>
          <a:lstStyle/>
          <a:p>
            <a:pPr marL="0" marR="90000" lvl="0" indent="0" algn="l" rtl="0">
              <a:lnSpc>
                <a:spcPts val="1150"/>
              </a:lnSpc>
              <a:spcBef>
                <a:spcPts val="60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Avoid PDFs whenever possible. Even ‘accessible’ ones aren't natively responsive for mobile and have major downsides. Instead, challenge the PDF requirement and choose an alternative:</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0"/>
              </a:spcBef>
              <a:spcAft>
                <a:spcPts val="0"/>
              </a:spcAft>
              <a:buClr>
                <a:schemeClr val="dk1"/>
              </a:buClr>
              <a:buSzPts val="1100"/>
              <a:buChar char="●"/>
            </a:pPr>
            <a:r>
              <a:rPr lang="en-GB" sz="1000">
                <a:solidFill>
                  <a:schemeClr val="dk1"/>
                </a:solidFill>
                <a:latin typeface="Atkinson Hyperlegible Next"/>
                <a:ea typeface="Atkinson Hyperlegible Next"/>
                <a:cs typeface="Atkinson Hyperlegible Next"/>
                <a:sym typeface="Atkinson Hyperlegible Next"/>
              </a:rPr>
              <a:t>Semantic HTML web pages or web apps for the most accessible experience</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0"/>
              </a:spcBef>
              <a:spcAft>
                <a:spcPts val="0"/>
              </a:spcAft>
              <a:buClr>
                <a:schemeClr val="dk1"/>
              </a:buClr>
              <a:buSzPts val="1100"/>
              <a:buChar char="●"/>
            </a:pPr>
            <a:r>
              <a:rPr lang="en-GB" sz="1000">
                <a:solidFill>
                  <a:schemeClr val="dk1"/>
                </a:solidFill>
                <a:latin typeface="Atkinson Hyperlegible Next"/>
                <a:ea typeface="Atkinson Hyperlegible Next"/>
                <a:cs typeface="Atkinson Hyperlegible Next"/>
                <a:sym typeface="Atkinson Hyperlegible Next"/>
              </a:rPr>
              <a:t>Word documents, Google Docs, or slide presentations, as they offer built-in accessibility checkers and excellent screen reader support</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0"/>
              </a:spcBef>
              <a:spcAft>
                <a:spcPts val="0"/>
              </a:spcAft>
              <a:buClr>
                <a:schemeClr val="dk1"/>
              </a:buClr>
              <a:buSzPts val="1100"/>
              <a:buChar char="●"/>
            </a:pPr>
            <a:r>
              <a:rPr lang="en-GB" sz="1000">
                <a:solidFill>
                  <a:schemeClr val="dk1"/>
                </a:solidFill>
                <a:latin typeface="Atkinson Hyperlegible Next"/>
                <a:ea typeface="Atkinson Hyperlegible Next"/>
                <a:cs typeface="Atkinson Hyperlegible Next"/>
                <a:sym typeface="Atkinson Hyperlegible Next"/>
              </a:rPr>
              <a:t>ePub or Markdown formats to ensure reflowable text and clean semantic structures across all devices</a:t>
            </a:r>
            <a:endParaRPr sz="1000">
              <a:solidFill>
                <a:schemeClr val="dk1"/>
              </a:solidFill>
              <a:latin typeface="Atkinson Hyperlegible Next"/>
              <a:ea typeface="Atkinson Hyperlegible Next"/>
              <a:cs typeface="Atkinson Hyperlegible Next"/>
              <a:sym typeface="Atkinson Hyperlegible Next"/>
            </a:endParaRPr>
          </a:p>
        </p:txBody>
      </p:sp>
      <p:sp>
        <p:nvSpPr>
          <p:cNvPr id="9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9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Reading PDFs with reflow and accessibility features</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5"/>
              </a:rPr>
              <a:t>Adobe: Creating accessible PDFs</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9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95"/>
        <p:cNvGrpSpPr/>
        <p:nvPr/>
      </p:nvGrpSpPr>
      <p:grpSpPr>
        <a:xfrm>
          <a:off x="0" y="0"/>
          <a:ext cx="0" cy="0"/>
          <a:chOff x="0" y="0"/>
          <a:chExt cx="0" cy="0"/>
        </a:xfrm>
      </p:grpSpPr>
      <p:sp>
        <p:nvSpPr>
          <p:cNvPr id="96"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98"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01"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97"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Accessibility Debt</a:t>
            </a:r>
            <a:endParaRPr sz="4000" b="1">
              <a:latin typeface="Atkinson Hyperlegible Next"/>
              <a:ea typeface="Atkinson Hyperlegible Next"/>
              <a:cs typeface="Atkinson Hyperlegible Next"/>
              <a:sym typeface="Atkinson Hyperlegible Next"/>
            </a:endParaRPr>
          </a:p>
        </p:txBody>
      </p:sp>
      <p:sp>
        <p:nvSpPr>
          <p:cNvPr id="99"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00"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Accessibility debt is like technical debt, but for accessibility. It refers to all the accessibility issues that build up over time when inclusive practices aren’t followed from the start.</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Just like tech debt, the longer it's left unmanaged, the harder (and more expensive) it becomes to fix.</a:t>
            </a:r>
            <a:endParaRPr sz="1000">
              <a:solidFill>
                <a:schemeClr val="dk1"/>
              </a:solidFill>
              <a:latin typeface="Atkinson Hyperlegible Next"/>
              <a:ea typeface="Atkinson Hyperlegible Next"/>
              <a:cs typeface="Atkinson Hyperlegible Next"/>
              <a:sym typeface="Atkinson Hyperlegible Next"/>
            </a:endParaRPr>
          </a:p>
        </p:txBody>
      </p:sp>
      <p:sp>
        <p:nvSpPr>
          <p:cNvPr id="102"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03"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Clr>
                <a:schemeClr val="dk1"/>
              </a:buClr>
              <a:buSzPts val="1100"/>
              <a:buFont typeface="Arial"/>
              <a:buNone/>
            </a:pPr>
            <a:r>
              <a:rPr lang="en-GB" sz="1000" dirty="0">
                <a:solidFill>
                  <a:schemeClr val="dk1"/>
                </a:solidFill>
                <a:latin typeface="Atkinson Hyperlegible Next"/>
                <a:ea typeface="Atkinson Hyperlegible Next"/>
                <a:cs typeface="Atkinson Hyperlegible Next"/>
                <a:sym typeface="Atkinson Hyperlegible Next"/>
              </a:rPr>
              <a:t>You don’t choose to take on accessibility debt. It builds up when things like semantic HTML, alt text, proper labels, or keyboard navigation are skipped or broken. Here’s how to manage it, or 'pay it off':</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Run regular accessibility audits (manual and automated)</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Add accessibility issues to your backlog and track them like bugs</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Prioritise fixes that block user journeys (e.g. login, forms, navigation)</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Fix inaccessible components in your design system</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Include accessibility in your development and design workflow to prevent new debt</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04"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05"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Understanding Accessibility Debt: What It Is and How to Manage It</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Accessibility Debt Is Real — Here’s How to Prevent It</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6"/>
              </a:rPr>
              <a:t>Accessibility Debt: What Happens When You Do Accessibility Last</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106"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09"/>
        <p:cNvGrpSpPr/>
        <p:nvPr/>
      </p:nvGrpSpPr>
      <p:grpSpPr>
        <a:xfrm>
          <a:off x="0" y="0"/>
          <a:ext cx="0" cy="0"/>
          <a:chOff x="0" y="0"/>
          <a:chExt cx="0" cy="0"/>
        </a:xfrm>
      </p:grpSpPr>
      <p:sp>
        <p:nvSpPr>
          <p:cNvPr id="110"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12"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15"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11"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Accessibility Overlays</a:t>
            </a:r>
            <a:endParaRPr sz="4000" b="1">
              <a:latin typeface="Atkinson Hyperlegible Next"/>
              <a:ea typeface="Atkinson Hyperlegible Next"/>
              <a:cs typeface="Atkinson Hyperlegible Next"/>
              <a:sym typeface="Atkinson Hyperlegible Next"/>
            </a:endParaRPr>
          </a:p>
        </p:txBody>
      </p:sp>
      <p:sp>
        <p:nvSpPr>
          <p:cNvPr id="113"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14"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Accessibility overlays are automated tools that promise a quick, effortless fix for web compliance.</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While they detect basic errors like colour contrast, text size, and layout, they don't provide a complete solution. They can even introduce new barriers themselves, including inaccessible buttons and poor screen reader support.</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To learn more, check out the </a:t>
            </a:r>
            <a:r>
              <a:rPr lang="en-GB" sz="1000" u="sng">
                <a:solidFill>
                  <a:schemeClr val="hlink"/>
                </a:solidFill>
                <a:latin typeface="Atkinson Hyperlegible Next"/>
                <a:ea typeface="Atkinson Hyperlegible Next"/>
                <a:cs typeface="Atkinson Hyperlegible Next"/>
                <a:sym typeface="Atkinson Hyperlegible Next"/>
                <a:hlinkClick r:id="rId4"/>
              </a:rPr>
              <a:t>Overlay Fact Sheet</a:t>
            </a:r>
            <a:r>
              <a:rPr lang="en-GB" sz="1000">
                <a:solidFill>
                  <a:schemeClr val="dk1"/>
                </a:solidFill>
                <a:latin typeface="Atkinson Hyperlegible Next"/>
                <a:ea typeface="Atkinson Hyperlegible Next"/>
                <a:cs typeface="Atkinson Hyperlegible Next"/>
                <a:sym typeface="Atkinson Hyperlegible Next"/>
              </a:rPr>
              <a:t> for a full explanation and feedback from real users.</a:t>
            </a:r>
            <a:endParaRPr sz="1000">
              <a:solidFill>
                <a:schemeClr val="dk1"/>
              </a:solidFill>
              <a:latin typeface="Atkinson Hyperlegible Next"/>
              <a:ea typeface="Atkinson Hyperlegible Next"/>
              <a:cs typeface="Atkinson Hyperlegible Next"/>
              <a:sym typeface="Atkinson Hyperlegible Next"/>
            </a:endParaRPr>
          </a:p>
        </p:txBody>
      </p:sp>
      <p:sp>
        <p:nvSpPr>
          <p:cNvPr id="116"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17"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Simply - don't! Ensure that you're building accessibility into your designs and into your code, rather than relying on a 3rd party.</a:t>
            </a:r>
            <a:endParaRPr sz="1000">
              <a:solidFill>
                <a:schemeClr val="dk1"/>
              </a:solidFill>
              <a:latin typeface="Atkinson Hyperlegible Next"/>
              <a:ea typeface="Atkinson Hyperlegible Next"/>
              <a:cs typeface="Atkinson Hyperlegible Next"/>
              <a:sym typeface="Atkinson Hyperlegible Next"/>
            </a:endParaRPr>
          </a:p>
        </p:txBody>
      </p:sp>
      <p:sp>
        <p:nvSpPr>
          <p:cNvPr id="118"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19"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Siteimprove - Accessibility overlays</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Overlay fact sheet</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120"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23"/>
        <p:cNvGrpSpPr/>
        <p:nvPr/>
      </p:nvGrpSpPr>
      <p:grpSpPr>
        <a:xfrm>
          <a:off x="0" y="0"/>
          <a:ext cx="0" cy="0"/>
          <a:chOff x="0" y="0"/>
          <a:chExt cx="0" cy="0"/>
        </a:xfrm>
      </p:grpSpPr>
      <p:sp>
        <p:nvSpPr>
          <p:cNvPr id="124"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26"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29"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25"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Accessibility Testing</a:t>
            </a:r>
            <a:endParaRPr sz="4000" b="1">
              <a:latin typeface="Atkinson Hyperlegible Next"/>
              <a:ea typeface="Atkinson Hyperlegible Next"/>
              <a:cs typeface="Atkinson Hyperlegible Next"/>
              <a:sym typeface="Atkinson Hyperlegible Next"/>
            </a:endParaRPr>
          </a:p>
        </p:txBody>
      </p:sp>
      <p:sp>
        <p:nvSpPr>
          <p:cNvPr id="127"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28"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Accessibility Testing is the process of checking a digital product to ensure it can be used by people with disabilities. Its purpose is to find and fix barriers before your users do. Without testing, you’re guessing if your product works for everyone. This can lead to significant problems, such as:</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People using screen readers or keyboards are blocked from completing tasks</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Users with disabilities face a broken or frustrating product</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Your product may fail to meet legal requirements based on WCAG</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Problems found after launch are much harder and more expensive to fix</a:t>
            </a:r>
            <a:endParaRPr sz="1000">
              <a:solidFill>
                <a:schemeClr val="dk1"/>
              </a:solidFill>
              <a:latin typeface="Atkinson Hyperlegible Next"/>
              <a:ea typeface="Atkinson Hyperlegible Next"/>
              <a:cs typeface="Atkinson Hyperlegible Next"/>
              <a:sym typeface="Atkinson Hyperlegible Next"/>
            </a:endParaRPr>
          </a:p>
        </p:txBody>
      </p:sp>
      <p:sp>
        <p:nvSpPr>
          <p:cNvPr id="130"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31"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Clr>
                <a:schemeClr val="dk1"/>
              </a:buClr>
              <a:buSzPts val="1100"/>
              <a:buFont typeface="Arial"/>
              <a:buNone/>
            </a:pPr>
            <a:r>
              <a:rPr lang="en-GB" sz="1000" dirty="0">
                <a:solidFill>
                  <a:schemeClr val="dk1"/>
                </a:solidFill>
                <a:latin typeface="Atkinson Hyperlegible Next"/>
                <a:ea typeface="Atkinson Hyperlegible Next"/>
                <a:cs typeface="Atkinson Hyperlegible Next"/>
                <a:sym typeface="Atkinson Hyperlegible Next"/>
              </a:rPr>
              <a:t>An effective strategy combines three testing methods:</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Automated software scans code for basic flaws, but it only finds about 30% of issues</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Manual testing relies on humans to check complex areas, including keyboard navigation, zoom levels, and screen reader support</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User testing gathers feedback from people with disabilities, which is the only way to prove a site is 'truly usable'</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32"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33"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Best Practices for Accessibility Testing - A Comprehensive Guide</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The Importance Of Manual Accessibility Testing</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6"/>
              </a:rPr>
              <a:t>Accessibility Testing: How It Works and Why It’s Important</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134"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37"/>
        <p:cNvGrpSpPr/>
        <p:nvPr/>
      </p:nvGrpSpPr>
      <p:grpSpPr>
        <a:xfrm>
          <a:off x="0" y="0"/>
          <a:ext cx="0" cy="0"/>
          <a:chOff x="0" y="0"/>
          <a:chExt cx="0" cy="0"/>
        </a:xfrm>
      </p:grpSpPr>
      <p:sp>
        <p:nvSpPr>
          <p:cNvPr id="138"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40"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43"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39"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080"/>
              </a:lnSpc>
              <a:spcBef>
                <a:spcPts val="0"/>
              </a:spcBef>
              <a:spcAft>
                <a:spcPts val="0"/>
              </a:spcAft>
              <a:buSzPts val="1100"/>
              <a:buNone/>
            </a:pPr>
            <a:r>
              <a:rPr lang="en-GB" sz="3400" b="1">
                <a:latin typeface="Atkinson Hyperlegible Next"/>
                <a:ea typeface="Atkinson Hyperlegible Next"/>
                <a:cs typeface="Atkinson Hyperlegible Next"/>
                <a:sym typeface="Atkinson Hyperlegible Next"/>
              </a:rPr>
              <a:t>Alt Text</a:t>
            </a:r>
            <a:endParaRPr sz="3400" b="1">
              <a:latin typeface="Atkinson Hyperlegible Next"/>
              <a:ea typeface="Atkinson Hyperlegible Next"/>
              <a:cs typeface="Atkinson Hyperlegible Next"/>
              <a:sym typeface="Atkinson Hyperlegible Next"/>
            </a:endParaRPr>
          </a:p>
        </p:txBody>
      </p:sp>
      <p:sp>
        <p:nvSpPr>
          <p:cNvPr id="141"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42"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90000" lvl="0" indent="0" algn="l" rtl="0">
              <a:lnSpc>
                <a:spcPts val="1150"/>
              </a:lnSpc>
              <a:spcBef>
                <a:spcPts val="60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Some people cannot see the images we display. This includes people who are blind or have low vision. It also includes people with slow internet, little data, or low battery.</a:t>
            </a:r>
            <a:endParaRPr sz="1000">
              <a:solidFill>
                <a:schemeClr val="dk1"/>
              </a:solidFill>
              <a:latin typeface="Atkinson Hyperlegible Next"/>
              <a:ea typeface="Atkinson Hyperlegible Next"/>
              <a:cs typeface="Atkinson Hyperlegible Next"/>
              <a:sym typeface="Atkinson Hyperlegible Next"/>
            </a:endParaRPr>
          </a:p>
          <a:p>
            <a:pPr marL="0" marR="90000" lvl="0" indent="0" algn="l" rtl="0">
              <a:lnSpc>
                <a:spcPts val="1150"/>
              </a:lnSpc>
              <a:spcBef>
                <a:spcPts val="60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Using alternative text (alt text) ensures that everyone can understand the image content, even if they cannot see it. However, if an image is purely decorative and adds no extra information, give it an empty alt attribute (</a:t>
            </a:r>
            <a:r>
              <a:rPr lang="en-GB" sz="1000">
                <a:solidFill>
                  <a:srgbClr val="FFFFFF"/>
                </a:solidFill>
                <a:highlight>
                  <a:srgbClr val="263238"/>
                </a:highlight>
                <a:latin typeface="Atkinson Hyperlegible Mono"/>
                <a:ea typeface="Atkinson Hyperlegible Mono"/>
                <a:cs typeface="Atkinson Hyperlegible Mono"/>
                <a:sym typeface="Atkinson Hyperlegible Mono"/>
              </a:rPr>
              <a:t> alt="" </a:t>
            </a:r>
            <a:r>
              <a:rPr lang="en-GB" sz="1000">
                <a:solidFill>
                  <a:schemeClr val="dk1"/>
                </a:solidFill>
                <a:latin typeface="Atkinson Hyperlegible Next"/>
                <a:ea typeface="Atkinson Hyperlegible Next"/>
                <a:cs typeface="Atkinson Hyperlegible Next"/>
                <a:sym typeface="Atkinson Hyperlegible Next"/>
              </a:rPr>
              <a:t>).</a:t>
            </a:r>
            <a:endParaRPr sz="1000">
              <a:solidFill>
                <a:schemeClr val="dk1"/>
              </a:solidFill>
              <a:latin typeface="Atkinson Hyperlegible Next"/>
              <a:ea typeface="Atkinson Hyperlegible Next"/>
              <a:cs typeface="Atkinson Hyperlegible Next"/>
              <a:sym typeface="Atkinson Hyperlegible Next"/>
            </a:endParaRPr>
          </a:p>
        </p:txBody>
      </p:sp>
      <p:sp>
        <p:nvSpPr>
          <p:cNvPr id="144"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a:t>
            </a:r>
            <a:r>
              <a:rPr lang="en-GB" sz="2200" b="1">
                <a:solidFill>
                  <a:schemeClr val="dk1"/>
                </a:solidFill>
                <a:latin typeface="Atkinson Hyperlegible Next"/>
                <a:ea typeface="Atkinson Hyperlegible Next"/>
                <a:cs typeface="Atkinson Hyperlegible Next"/>
                <a:sym typeface="Atkinson Hyperlegible Next"/>
              </a:rPr>
              <a:t>support</a:t>
            </a:r>
            <a:r>
              <a:rPr lang="en-GB" sz="2200" b="1" i="0" u="none" strike="noStrike" cap="none">
                <a:solidFill>
                  <a:schemeClr val="dk1"/>
                </a:solidFill>
                <a:latin typeface="Atkinson Hyperlegible Next"/>
                <a:ea typeface="Atkinson Hyperlegible Next"/>
                <a:cs typeface="Atkinson Hyperlegible Next"/>
                <a:sym typeface="Atkinson Hyperlegible Next"/>
              </a:rPr>
              <a: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45"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457200" marR="90000" lvl="0" indent="-292100" algn="l" rtl="0">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Write short, descriptive text that conveys the actual meaning and context of the image</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0"/>
              </a:spcBef>
              <a:spcAft>
                <a:spcPts val="0"/>
              </a:spcAft>
              <a:buClr>
                <a:schemeClr val="dk1"/>
              </a:buClr>
              <a:buSzPts val="1100"/>
              <a:buChar char="●"/>
            </a:pPr>
            <a:r>
              <a:rPr lang="en-GB" sz="1000">
                <a:solidFill>
                  <a:schemeClr val="dk1"/>
                </a:solidFill>
                <a:latin typeface="Atkinson Hyperlegible Next"/>
                <a:ea typeface="Atkinson Hyperlegible Next"/>
                <a:cs typeface="Atkinson Hyperlegible Next"/>
                <a:sym typeface="Atkinson Hyperlegible Next"/>
              </a:rPr>
              <a:t>Avoid redundant phrases like ‘image of’, as screen readers already announce that</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0"/>
              </a:spcBef>
              <a:spcAft>
                <a:spcPts val="0"/>
              </a:spcAft>
              <a:buClr>
                <a:schemeClr val="dk1"/>
              </a:buClr>
              <a:buSzPts val="1100"/>
              <a:buChar char="●"/>
            </a:pPr>
            <a:r>
              <a:rPr lang="en-GB" sz="1000">
                <a:solidFill>
                  <a:schemeClr val="dk1"/>
                </a:solidFill>
                <a:latin typeface="Atkinson Hyperlegible Next"/>
                <a:ea typeface="Atkinson Hyperlegible Next"/>
                <a:cs typeface="Atkinson Hyperlegible Next"/>
                <a:sym typeface="Atkinson Hyperlegible Next"/>
              </a:rPr>
              <a:t>Leave the description empty for purely decorative elements so assistive tools can skip them</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0"/>
              </a:spcBef>
              <a:spcAft>
                <a:spcPts val="0"/>
              </a:spcAft>
              <a:buClr>
                <a:schemeClr val="dk1"/>
              </a:buClr>
              <a:buSzPts val="1100"/>
              <a:buChar char="●"/>
            </a:pPr>
            <a:r>
              <a:rPr lang="en-GB" sz="1000">
                <a:solidFill>
                  <a:schemeClr val="dk1"/>
                </a:solidFill>
                <a:latin typeface="Atkinson Hyperlegible Next"/>
                <a:ea typeface="Atkinson Hyperlegible Next"/>
                <a:cs typeface="Atkinson Hyperlegible Next"/>
                <a:sym typeface="Atkinson Hyperlegible Next"/>
              </a:rPr>
              <a:t>Plan for alt text during the design and content creation phases instead of at the end</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0"/>
              </a:spcBef>
              <a:spcAft>
                <a:spcPts val="0"/>
              </a:spcAft>
              <a:buClr>
                <a:schemeClr val="dk1"/>
              </a:buClr>
              <a:buSzPts val="1100"/>
              <a:buChar char="●"/>
            </a:pPr>
            <a:r>
              <a:rPr lang="en-GB" sz="1000">
                <a:solidFill>
                  <a:schemeClr val="dk1"/>
                </a:solidFill>
                <a:latin typeface="Atkinson Hyperlegible Next"/>
                <a:ea typeface="Atkinson Hyperlegible Next"/>
                <a:cs typeface="Atkinson Hyperlegible Next"/>
                <a:sym typeface="Atkinson Hyperlegible Next"/>
              </a:rPr>
              <a:t>Use built-in accessibility checkers in software like Microsoft Office to catch missing descriptions</a:t>
            </a:r>
            <a:endParaRPr sz="1000">
              <a:solidFill>
                <a:schemeClr val="dk1"/>
              </a:solidFill>
              <a:latin typeface="Atkinson Hyperlegible Next"/>
              <a:ea typeface="Atkinson Hyperlegible Next"/>
              <a:cs typeface="Atkinson Hyperlegible Next"/>
              <a:sym typeface="Atkinson Hyperlegible Next"/>
            </a:endParaRPr>
          </a:p>
        </p:txBody>
      </p:sp>
      <p:sp>
        <p:nvSpPr>
          <p:cNvPr id="146"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47"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WebAIM Alternative Text</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Write helpful Alt Text to describe images</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6"/>
              </a:rPr>
              <a:t>What’s the alternative? How to write good alt text</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148"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ARIA</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ARIA stands for 'Accessible Rich Internet Applications'. ARIA is a set of roles and attributes that enable the web to be more accessible for users with disabilities. ARIA adds to HTML. It lets common web app interactions be passed to assistive technologies when there is no other way to do this.</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b="1">
                <a:solidFill>
                  <a:schemeClr val="dk1"/>
                </a:solidFill>
                <a:latin typeface="Atkinson Hyperlegible Next"/>
                <a:ea typeface="Atkinson Hyperlegible Next"/>
                <a:cs typeface="Atkinson Hyperlegible Next"/>
                <a:sym typeface="Atkinson Hyperlegible Next"/>
              </a:rPr>
              <a:t>NOTE</a:t>
            </a:r>
            <a:r>
              <a:rPr lang="en-GB" sz="1000">
                <a:solidFill>
                  <a:schemeClr val="dk1"/>
                </a:solidFill>
                <a:latin typeface="Atkinson Hyperlegible Next"/>
                <a:ea typeface="Atkinson Hyperlegible Next"/>
                <a:cs typeface="Atkinson Hyperlegible Next"/>
                <a:sym typeface="Atkinson Hyperlegible Next"/>
              </a:rPr>
              <a:t>: Not using ARIA is always better than using ARIA badly. Bad use of ARIA can completely mess up a website for users of assistive technology. ARIA attributes should only be used as a last resort when semantic elements can't achieve the desired result.</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aria-label </a:t>
            </a:r>
            <a:r>
              <a:rPr lang="en-GB" sz="1000" dirty="0">
                <a:solidFill>
                  <a:schemeClr val="dk1"/>
                </a:solidFill>
                <a:latin typeface="Atkinson Hyperlegible Next"/>
                <a:ea typeface="Atkinson Hyperlegible Next"/>
                <a:cs typeface="Atkinson Hyperlegible Next"/>
                <a:sym typeface="Atkinson Hyperlegible Next"/>
              </a:rPr>
              <a:t> &amp;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aria-</a:t>
            </a:r>
            <a:r>
              <a:rPr lang="en-GB" sz="1000" dirty="0" err="1">
                <a:solidFill>
                  <a:srgbClr val="FFFFFF"/>
                </a:solidFill>
                <a:highlight>
                  <a:srgbClr val="263238"/>
                </a:highlight>
                <a:latin typeface="Atkinson Hyperlegible Mono"/>
                <a:ea typeface="Atkinson Hyperlegible Mono"/>
                <a:cs typeface="Atkinson Hyperlegible Mono"/>
                <a:sym typeface="Atkinson Hyperlegible Mono"/>
              </a:rPr>
              <a:t>labelledby</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a:t>
            </a:r>
            <a:r>
              <a:rPr lang="en-GB" sz="1000" dirty="0">
                <a:solidFill>
                  <a:schemeClr val="dk1"/>
                </a:solidFill>
                <a:latin typeface="Atkinson Hyperlegible Next"/>
                <a:ea typeface="Atkinson Hyperlegible Next"/>
                <a:cs typeface="Atkinson Hyperlegible Next"/>
                <a:sym typeface="Atkinson Hyperlegible Next"/>
              </a:rPr>
              <a:t>: Adds an accessible label to elements that do not have visible text. For example, a search button with only an icon should include an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aria-label </a:t>
            </a:r>
            <a:r>
              <a:rPr lang="en-GB" sz="1000" dirty="0">
                <a:solidFill>
                  <a:schemeClr val="dk1"/>
                </a:solidFill>
                <a:latin typeface="Atkinson Hyperlegible Next"/>
                <a:ea typeface="Atkinson Hyperlegible Next"/>
                <a:cs typeface="Atkinson Hyperlegible Next"/>
                <a:sym typeface="Atkinson Hyperlegible Next"/>
              </a:rPr>
              <a:t> clarifying it. Use it on interactive elements or landmarks, not plain divs or text</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aria-hidden </a:t>
            </a:r>
            <a:r>
              <a:rPr lang="en-GB" sz="1000" dirty="0">
                <a:solidFill>
                  <a:schemeClr val="dk1"/>
                </a:solidFill>
                <a:latin typeface="Atkinson Hyperlegible Next"/>
                <a:ea typeface="Atkinson Hyperlegible Next"/>
                <a:cs typeface="Atkinson Hyperlegible Next"/>
                <a:sym typeface="Atkinson Hyperlegible Next"/>
              </a:rPr>
              <a:t>: Hides elements from screen readers without removing them visually. This is ideal for decorative or redundant elements</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ARIA roles add semantic meaning to content. These should be avoided when there is semantic HTML that can provide the same meaning (e.g. don't use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role=</a:t>
            </a:r>
            <a:r>
              <a:rPr lang="en-GB" sz="1000" dirty="0" err="1">
                <a:solidFill>
                  <a:srgbClr val="FFFFFF"/>
                </a:solidFill>
                <a:highlight>
                  <a:srgbClr val="263238"/>
                </a:highlight>
                <a:latin typeface="Atkinson Hyperlegible Mono"/>
                <a:ea typeface="Atkinson Hyperlegible Mono"/>
                <a:cs typeface="Atkinson Hyperlegible Mono"/>
                <a:sym typeface="Atkinson Hyperlegible Mono"/>
              </a:rPr>
              <a:t>listitem</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a:t>
            </a:r>
            <a:r>
              <a:rPr lang="en-GB" sz="1000" dirty="0">
                <a:solidFill>
                  <a:schemeClr val="dk1"/>
                </a:solidFill>
                <a:latin typeface="Atkinson Hyperlegible Next"/>
                <a:ea typeface="Atkinson Hyperlegible Next"/>
                <a:cs typeface="Atkinson Hyperlegible Next"/>
                <a:sym typeface="Atkinson Hyperlegible Next"/>
              </a:rPr>
              <a:t> and instead use an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&lt;li&gt; </a:t>
            </a:r>
            <a:r>
              <a:rPr lang="en-GB" sz="1000" dirty="0">
                <a:solidFill>
                  <a:schemeClr val="dk1"/>
                </a:solidFill>
                <a:latin typeface="Atkinson Hyperlegible Next"/>
                <a:ea typeface="Atkinson Hyperlegible Next"/>
                <a:cs typeface="Atkinson Hyperlegible Next"/>
                <a:sym typeface="Atkinson Hyperlegible Next"/>
              </a:rPr>
              <a:t>)</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19000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W3C - Rules of ARIA</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mdn web docs - ARIA</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List of ARIA attributes</a:t>
            </a:r>
          </a:p>
        </p:txBody>
      </p:sp>
      <p:sp>
        <p:nvSpPr>
          <p:cNvPr id="999" name="Useful links text"/>
          <p:cNvSpPr txBox="1"/>
          <p:nvPr/>
        </p:nvSpPr>
        <p:spPr>
          <a:xfrm>
            <a:off x="4193050" y="4153850"/>
            <a:ext cx="42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dirty="0">
                <a:solidFill>
                  <a:schemeClr val="accent5"/>
                </a:solidFill>
                <a:latin typeface="Atkinson Hyperlegible Next"/>
                <a:ea typeface="Atkinson Hyperlegible Next"/>
                <a:cs typeface="Atkinson Hyperlegible Next"/>
                <a:sym typeface="Atkinson Hyperlegible Next"/>
                <a:hlinkClick r:id="rId6">
                  <a:extLst>
                    <a:ext uri="{A12FA001-AC4F-418D-AE19-62706E023703}">
                      <ahyp:hlinkClr xmlns:ahyp="http://schemas.microsoft.com/office/drawing/2018/hyperlinkcolor" val="tx"/>
                    </a:ext>
                  </a:extLst>
                </a:hlinkClick>
              </a:rPr>
              <a:t>Accessibility essentials every front-end developer should know</a:t>
            </a:r>
          </a:p>
          <a:p>
            <a:pPr marL="0" lvl="0" indent="0" algn="l" rtl="0">
              <a:lnSpc>
                <a:spcPts val="1400"/>
              </a:lnSpc>
              <a:spcBef>
                <a:spcPts val="0"/>
              </a:spcBef>
              <a:spcAft>
                <a:spcPts val="0"/>
              </a:spcAft>
              <a:buNone/>
            </a:pPr>
            <a:r>
              <a:rPr lang="en-GB" sz="1000" u="sng" dirty="0">
                <a:solidFill>
                  <a:schemeClr val="accent5"/>
                </a:solidFill>
                <a:latin typeface="Atkinson Hyperlegible Next"/>
                <a:ea typeface="Atkinson Hyperlegible Next"/>
                <a:cs typeface="Atkinson Hyperlegible Next"/>
                <a:sym typeface="Atkinson Hyperlegible Next"/>
                <a:hlinkClick r:id="rId7">
                  <a:extLst>
                    <a:ext uri="{A12FA001-AC4F-418D-AE19-62706E023703}">
                      <ahyp:hlinkClr xmlns:ahyp="http://schemas.microsoft.com/office/drawing/2018/hyperlinkcolor" val="tx"/>
                    </a:ext>
                  </a:extLst>
                </a:hlinkClick>
              </a:rPr>
              <a:t>What I Wish Someone Told Me When I Was Getting Into ARIA</a:t>
            </a:r>
          </a:p>
          <a:p>
            <a:pPr marL="0" lvl="0" indent="0" algn="l" rtl="0">
              <a:lnSpc>
                <a:spcPts val="1400"/>
              </a:lnSpc>
              <a:spcBef>
                <a:spcPts val="0"/>
              </a:spcBef>
              <a:spcAft>
                <a:spcPts val="0"/>
              </a:spcAft>
              <a:buNone/>
            </a:pPr>
            <a:r>
              <a:rPr lang="en-GB" sz="1000" u="sng" dirty="0">
                <a:solidFill>
                  <a:schemeClr val="accent5"/>
                </a:solidFill>
                <a:latin typeface="Atkinson Hyperlegible Next"/>
                <a:ea typeface="Atkinson Hyperlegible Next"/>
                <a:cs typeface="Atkinson Hyperlegible Next"/>
                <a:sym typeface="Atkinson Hyperlegible Next"/>
                <a:hlinkClick r:id="rId8">
                  <a:extLst>
                    <a:ext uri="{A12FA001-AC4F-418D-AE19-62706E023703}">
                      <ahyp:hlinkClr xmlns:ahyp="http://schemas.microsoft.com/office/drawing/2018/hyperlinkcolor" val="tx"/>
                    </a:ext>
                  </a:extLst>
                </a:hlinkClick>
              </a:rPr>
              <a:t>List of ARIA roles</a:t>
            </a:r>
          </a:p>
        </p:txBody>
      </p:sp>
      <p:sp>
        <p:nvSpPr>
          <p:cNvPr id="1000"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9">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ASCII Art</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4794519"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Clr>
                <a:schemeClr val="dk1"/>
              </a:buClr>
              <a:buSzPts val="1100"/>
              <a:buFont typeface="Arial"/>
              <a:buNone/>
            </a:pPr>
            <a:r>
              <a:rPr lang="en-GB" sz="1000" dirty="0">
                <a:solidFill>
                  <a:schemeClr val="dk1"/>
                </a:solidFill>
                <a:latin typeface="Atkinson Hyperlegible Next"/>
                <a:ea typeface="Atkinson Hyperlegible Next"/>
                <a:cs typeface="Atkinson Hyperlegible Next"/>
                <a:sym typeface="Atkinson Hyperlegible Next"/>
              </a:rPr>
              <a:t>ASCII art is the practice of arranging punctuation and symbols to create a picture, like the ‘shrug’ or drawings of animals.</a:t>
            </a:r>
            <a:endParaRPr sz="1000"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600"/>
              </a:spcAft>
              <a:buNone/>
            </a:pPr>
            <a:r>
              <a:rPr lang="en-GB" sz="1000" dirty="0">
                <a:solidFill>
                  <a:schemeClr val="dk1"/>
                </a:solidFill>
                <a:latin typeface="Atkinson Hyperlegible Next"/>
                <a:ea typeface="Atkinson Hyperlegible Next"/>
                <a:cs typeface="Atkinson Hyperlegible Next"/>
                <a:sym typeface="Atkinson Hyperlegible Next"/>
              </a:rPr>
              <a:t>While sighted users see a picture, a screen reader reads the content linearly. It cannot 'see' the image. Instead, the user hears a chaotic string of punctuation names: "Slash, backslash, underscore, vertical bar, colon..." It’s noisy and blocks them from getting to your actual content.</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Clr>
                <a:schemeClr val="dk1"/>
              </a:buClr>
              <a:buSzPts val="1100"/>
              <a:buFont typeface="Arial"/>
              <a:buNone/>
            </a:pPr>
            <a:r>
              <a:rPr lang="en-GB" sz="1000" dirty="0">
                <a:solidFill>
                  <a:schemeClr val="dk1"/>
                </a:solidFill>
                <a:latin typeface="Atkinson Hyperlegible Next"/>
                <a:ea typeface="Atkinson Hyperlegible Next"/>
                <a:cs typeface="Atkinson Hyperlegible Next"/>
                <a:sym typeface="Atkinson Hyperlegible Next"/>
              </a:rPr>
              <a:t>You can still share these visuals, but you should change the format to be inclusive.</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Take a screenshot of the ASCII art you want to share</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Upload the screenshot rather than pasting the text directly</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Write a description of the image as alt text (e.g. "A line drawing of a rabbit made of text characters")</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How screen readers read special characters</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RNIB - Making social media accessible</a:t>
            </a:r>
            <a:endParaRPr sz="1000" u="sng">
              <a:solidFill>
                <a:schemeClr val="accent5"/>
              </a:solidFill>
              <a:latin typeface="Atkinson Hyperlegible Next"/>
              <a:ea typeface="Atkinson Hyperlegible Next"/>
              <a:cs typeface="Atkinson Hyperlegible Next"/>
              <a:sym typeface="Atkinson Hyperlegible Next"/>
            </a:endParaRPr>
          </a:p>
        </p:txBody>
      </p:sp>
      <p:pic>
        <p:nvPicPr>
          <p:cNvPr id="3" name="Picture 2" descr="A shrugging face, made of text characters.">
            <a:extLst>
              <a:ext uri="{FF2B5EF4-FFF2-40B4-BE49-F238E27FC236}">
                <a16:creationId xmlns:a16="http://schemas.microsoft.com/office/drawing/2014/main" id="{F8C1902A-153E-341E-1747-1EE1B1749436}"/>
              </a:ext>
            </a:extLst>
          </p:cNvPr>
          <p:cNvPicPr>
            <a:picLocks noChangeAspect="1"/>
          </p:cNvPicPr>
          <p:nvPr/>
        </p:nvPicPr>
        <p:blipFill>
          <a:blip r:embed="rId6"/>
          <a:srcRect t="14764"/>
          <a:stretch>
            <a:fillRect/>
          </a:stretch>
        </p:blipFill>
        <p:spPr>
          <a:xfrm>
            <a:off x="7217173" y="1161191"/>
            <a:ext cx="756492" cy="248972"/>
          </a:xfrm>
          <a:prstGeom prst="rect">
            <a:avLst/>
          </a:prstGeom>
        </p:spPr>
      </p:pic>
      <p:pic>
        <p:nvPicPr>
          <p:cNvPr id="5" name="Picture 4" descr="A fish, drawn with text characters.">
            <a:extLst>
              <a:ext uri="{FF2B5EF4-FFF2-40B4-BE49-F238E27FC236}">
                <a16:creationId xmlns:a16="http://schemas.microsoft.com/office/drawing/2014/main" id="{8EBFF897-E402-1CB4-F9CD-7113243CC0C4}"/>
              </a:ext>
            </a:extLst>
          </p:cNvPr>
          <p:cNvPicPr>
            <a:picLocks noChangeAspect="1"/>
          </p:cNvPicPr>
          <p:nvPr/>
        </p:nvPicPr>
        <p:blipFill>
          <a:blip r:embed="rId7"/>
          <a:stretch>
            <a:fillRect/>
          </a:stretch>
        </p:blipFill>
        <p:spPr>
          <a:xfrm>
            <a:off x="7018005" y="1410163"/>
            <a:ext cx="1369431" cy="1084846"/>
          </a:xfrm>
          <a:prstGeom prst="rect">
            <a:avLst/>
          </a:prstGeom>
        </p:spPr>
      </p:pic>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8">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65"/>
        <p:cNvGrpSpPr/>
        <p:nvPr/>
      </p:nvGrpSpPr>
      <p:grpSpPr>
        <a:xfrm>
          <a:off x="0" y="0"/>
          <a:ext cx="0" cy="0"/>
          <a:chOff x="0" y="0"/>
          <a:chExt cx="0" cy="0"/>
        </a:xfrm>
      </p:grpSpPr>
      <p:sp>
        <p:nvSpPr>
          <p:cNvPr id="166"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68"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71"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67"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2200"/>
              </a:lnSpc>
              <a:spcBef>
                <a:spcPts val="0"/>
              </a:spcBef>
              <a:spcAft>
                <a:spcPts val="0"/>
              </a:spcAft>
              <a:buSzPts val="990"/>
              <a:buNone/>
            </a:pPr>
            <a:r>
              <a:rPr lang="en-GB" sz="2200" b="1">
                <a:latin typeface="Atkinson Hyperlegible Next"/>
                <a:ea typeface="Atkinson Hyperlegible Next"/>
                <a:cs typeface="Atkinson Hyperlegible Next"/>
                <a:sym typeface="Atkinson Hyperlegible Next"/>
              </a:rPr>
              <a:t>Assistive Technology (Beyond</a:t>
            </a:r>
            <a:br>
              <a:rPr lang="en-GB" sz="2200" b="1">
                <a:latin typeface="Atkinson Hyperlegible Next"/>
                <a:ea typeface="Atkinson Hyperlegible Next"/>
                <a:cs typeface="Atkinson Hyperlegible Next"/>
                <a:sym typeface="Atkinson Hyperlegible Next"/>
              </a:rPr>
            </a:br>
            <a:r>
              <a:rPr lang="en-GB" sz="2200" b="1">
                <a:latin typeface="Atkinson Hyperlegible Next"/>
                <a:ea typeface="Atkinson Hyperlegible Next"/>
                <a:cs typeface="Atkinson Hyperlegible Next"/>
                <a:sym typeface="Atkinson Hyperlegible Next"/>
              </a:rPr>
              <a:t> Screen Readers)</a:t>
            </a:r>
            <a:endParaRPr sz="2200" b="1">
              <a:latin typeface="Atkinson Hyperlegible Next"/>
              <a:ea typeface="Atkinson Hyperlegible Next"/>
              <a:cs typeface="Atkinson Hyperlegible Next"/>
              <a:sym typeface="Atkinson Hyperlegible Next"/>
            </a:endParaRPr>
          </a:p>
        </p:txBody>
      </p:sp>
      <p:sp>
        <p:nvSpPr>
          <p:cNvPr id="169"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70"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Assistive technology includes tools that help people with disabilities use a computer.</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Devices like magnifiers, switches, and voice control help people zoom in, or navigate without a mouse or keyboard.</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Poor design, like tiny text or mouse-only buttons, can completely block these users.</a:t>
            </a:r>
            <a:endParaRPr sz="1000">
              <a:solidFill>
                <a:schemeClr val="dk1"/>
              </a:solidFill>
              <a:latin typeface="Atkinson Hyperlegible Next"/>
              <a:ea typeface="Atkinson Hyperlegible Next"/>
              <a:cs typeface="Atkinson Hyperlegible Next"/>
              <a:sym typeface="Atkinson Hyperlegible Next"/>
            </a:endParaRPr>
          </a:p>
        </p:txBody>
      </p:sp>
      <p:sp>
        <p:nvSpPr>
          <p:cNvPr id="172"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73"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Clr>
                <a:schemeClr val="dk1"/>
              </a:buClr>
              <a:buSzPts val="1100"/>
              <a:buFont typeface="Arial"/>
              <a:buNone/>
            </a:pPr>
            <a:r>
              <a:rPr lang="en-GB" sz="1000" dirty="0">
                <a:solidFill>
                  <a:schemeClr val="dk1"/>
                </a:solidFill>
                <a:latin typeface="Atkinson Hyperlegible Next"/>
                <a:ea typeface="Atkinson Hyperlegible Next"/>
                <a:cs typeface="Atkinson Hyperlegible Next"/>
                <a:sym typeface="Atkinson Hyperlegible Next"/>
              </a:rPr>
              <a:t>Support these tools by making website layouts compatible with them.</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Prioritise keyboard navigation: test with only ‘Tab’, ‘Shift + Tab’, ‘Enter’, ‘Space’, arrow keys and ‘Escape’</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Ensure layouts don't break when text is zoomed, and use clear, written labels instead of just icons</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Make sure any information shown on hover is also available by tabbing to it</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74"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75"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WebAIM - Introduction to Assistive Technology</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176"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5">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79"/>
        <p:cNvGrpSpPr/>
        <p:nvPr/>
      </p:nvGrpSpPr>
      <p:grpSpPr>
        <a:xfrm>
          <a:off x="0" y="0"/>
          <a:ext cx="0" cy="0"/>
          <a:chOff x="0" y="0"/>
          <a:chExt cx="0" cy="0"/>
        </a:xfrm>
      </p:grpSpPr>
      <p:sp>
        <p:nvSpPr>
          <p:cNvPr id="180"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82"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85"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81"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320"/>
              </a:lnSpc>
              <a:spcBef>
                <a:spcPts val="0"/>
              </a:spcBef>
              <a:spcAft>
                <a:spcPts val="0"/>
              </a:spcAft>
              <a:buSzPts val="990"/>
              <a:buNone/>
            </a:pPr>
            <a:r>
              <a:rPr lang="en-GB" sz="3600" b="1">
                <a:latin typeface="Atkinson Hyperlegible Next"/>
                <a:ea typeface="Atkinson Hyperlegible Next"/>
                <a:cs typeface="Atkinson Hyperlegible Next"/>
                <a:sym typeface="Atkinson Hyperlegible Next"/>
              </a:rPr>
              <a:t>Basic Accessibility Testing</a:t>
            </a:r>
            <a:endParaRPr sz="3600" b="1">
              <a:latin typeface="Atkinson Hyperlegible Next"/>
              <a:ea typeface="Atkinson Hyperlegible Next"/>
              <a:cs typeface="Atkinson Hyperlegible Next"/>
              <a:sym typeface="Atkinson Hyperlegible Next"/>
            </a:endParaRPr>
          </a:p>
        </p:txBody>
      </p:sp>
      <p:sp>
        <p:nvSpPr>
          <p:cNvPr id="183"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84"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None/>
            </a:pPr>
            <a:r>
              <a:rPr lang="en-GB" sz="1000" dirty="0">
                <a:solidFill>
                  <a:schemeClr val="dk1"/>
                </a:solidFill>
                <a:latin typeface="Atkinson Hyperlegible Next"/>
                <a:ea typeface="Atkinson Hyperlegible Next"/>
                <a:cs typeface="Atkinson Hyperlegible Next"/>
                <a:sym typeface="Atkinson Hyperlegible Next"/>
              </a:rPr>
              <a:t>Testing makes sure that what gets built works for everyone. The goal is to never ship a beautiful page that's completely broken for someone using a screen reader or a keyboard.</a:t>
            </a:r>
            <a:br>
              <a:rPr lang="en-GB" sz="1000" dirty="0">
                <a:solidFill>
                  <a:schemeClr val="dk1"/>
                </a:solidFill>
                <a:latin typeface="Atkinson Hyperlegible Next"/>
                <a:ea typeface="Atkinson Hyperlegible Next"/>
                <a:cs typeface="Atkinson Hyperlegible Next"/>
                <a:sym typeface="Atkinson Hyperlegible Next"/>
              </a:rPr>
            </a:br>
            <a:br>
              <a:rPr lang="en-GB" sz="1000" dirty="0">
                <a:solidFill>
                  <a:schemeClr val="dk1"/>
                </a:solidFill>
                <a:latin typeface="Atkinson Hyperlegible Next"/>
                <a:ea typeface="Atkinson Hyperlegible Next"/>
                <a:cs typeface="Atkinson Hyperlegible Next"/>
                <a:sym typeface="Atkinson Hyperlegible Next"/>
              </a:rPr>
            </a:br>
            <a:r>
              <a:rPr lang="en-GB" sz="1000" dirty="0">
                <a:solidFill>
                  <a:schemeClr val="dk1"/>
                </a:solidFill>
                <a:latin typeface="Atkinson Hyperlegible Next"/>
                <a:ea typeface="Atkinson Hyperlegible Next"/>
                <a:cs typeface="Atkinson Hyperlegible Next"/>
                <a:sym typeface="Atkinson Hyperlegible Next"/>
              </a:rPr>
              <a:t>While automated tools are awesome, they aren't magic. They only catch about 30% of accessibility errors. An automated tool can check if a picture has an image description (alt text), but it can't tell you if the description makes sense. You still need to use your own judgment to check the rest.</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86"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87"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Clr>
                <a:schemeClr val="dk1"/>
              </a:buClr>
              <a:buSzPts val="1100"/>
              <a:buFont typeface="Arial"/>
              <a:buNone/>
            </a:pPr>
            <a:r>
              <a:rPr lang="en-GB" sz="1000" dirty="0">
                <a:solidFill>
                  <a:schemeClr val="dk1"/>
                </a:solidFill>
                <a:latin typeface="Atkinson Hyperlegible Next"/>
                <a:ea typeface="Atkinson Hyperlegible Next"/>
                <a:cs typeface="Atkinson Hyperlegible Next"/>
                <a:sym typeface="Atkinson Hyperlegible Next"/>
              </a:rPr>
              <a:t>You don't need to be an expert to test your site. Try these three quick checks right now:</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Use 'Tab' and 'Shift + Tab' to move, 'Enter' or 'Space' to select, arrow keys in menus, 'Escape' to close. Can you reach every button?</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Zoom your browser to 200% using 'Ctrl' or '</a:t>
            </a:r>
            <a:r>
              <a:rPr lang="en-GB" sz="1000" dirty="0" err="1">
                <a:solidFill>
                  <a:schemeClr val="dk1"/>
                </a:solidFill>
                <a:latin typeface="Atkinson Hyperlegible Next"/>
                <a:ea typeface="Atkinson Hyperlegible Next"/>
                <a:cs typeface="Atkinson Hyperlegible Next"/>
                <a:sym typeface="Atkinson Hyperlegible Next"/>
              </a:rPr>
              <a:t>Cmd</a:t>
            </a:r>
            <a:r>
              <a:rPr lang="en-GB" sz="1000" dirty="0">
                <a:solidFill>
                  <a:schemeClr val="dk1"/>
                </a:solidFill>
                <a:latin typeface="Atkinson Hyperlegible Next"/>
                <a:ea typeface="Atkinson Hyperlegible Next"/>
                <a:cs typeface="Atkinson Hyperlegible Next"/>
                <a:sym typeface="Atkinson Hyperlegible Next"/>
              </a:rPr>
              <a:t>' and '+'. Ensure text doesn't overlap or vanish off the screen</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Run a free scanner like Lighthouse or </a:t>
            </a:r>
            <a:r>
              <a:rPr lang="en-GB" sz="1000" u="sng" dirty="0">
                <a:solidFill>
                  <a:schemeClr val="hlink"/>
                </a:solidFill>
                <a:latin typeface="Atkinson Hyperlegible Next"/>
                <a:ea typeface="Atkinson Hyperlegible Next"/>
                <a:cs typeface="Atkinson Hyperlegible Next"/>
                <a:sym typeface="Atkinson Hyperlegible Next"/>
                <a:hlinkClick r:id="rId4"/>
              </a:rPr>
              <a:t>Axe DevTools</a:t>
            </a:r>
            <a:r>
              <a:rPr lang="en-GB" sz="1000" dirty="0">
                <a:solidFill>
                  <a:schemeClr val="dk1"/>
                </a:solidFill>
                <a:latin typeface="Atkinson Hyperlegible Next"/>
                <a:ea typeface="Atkinson Hyperlegible Next"/>
                <a:cs typeface="Atkinson Hyperlegible Next"/>
                <a:sym typeface="Atkinson Hyperlegible Next"/>
              </a:rPr>
              <a:t> in Chrome. It'll quickly flag basic bugs like poor colour contrast</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88"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89"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W3C - Easy Checks (A first review of Web Accessibility)</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6"/>
              </a:rPr>
              <a:t>WebAIM - Testing with a Keyboard</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190"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93"/>
        <p:cNvGrpSpPr/>
        <p:nvPr/>
      </p:nvGrpSpPr>
      <p:grpSpPr>
        <a:xfrm>
          <a:off x="0" y="0"/>
          <a:ext cx="0" cy="0"/>
          <a:chOff x="0" y="0"/>
          <a:chExt cx="0" cy="0"/>
        </a:xfrm>
      </p:grpSpPr>
      <p:sp>
        <p:nvSpPr>
          <p:cNvPr id="194"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96"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99"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95"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080"/>
              </a:lnSpc>
              <a:spcBef>
                <a:spcPts val="0"/>
              </a:spcBef>
              <a:spcAft>
                <a:spcPts val="0"/>
              </a:spcAft>
              <a:buSzPts val="1100"/>
              <a:buNone/>
            </a:pPr>
            <a:r>
              <a:rPr lang="en-GB" sz="3400" b="1">
                <a:latin typeface="Atkinson Hyperlegible Next"/>
                <a:ea typeface="Atkinson Hyperlegible Next"/>
                <a:cs typeface="Atkinson Hyperlegible Next"/>
                <a:sym typeface="Atkinson Hyperlegible Next"/>
              </a:rPr>
              <a:t>Breadcrumbs &amp; Wayfinding</a:t>
            </a:r>
            <a:endParaRPr sz="3400" b="1">
              <a:latin typeface="Atkinson Hyperlegible Next"/>
              <a:ea typeface="Atkinson Hyperlegible Next"/>
              <a:cs typeface="Atkinson Hyperlegible Next"/>
              <a:sym typeface="Atkinson Hyperlegible Next"/>
            </a:endParaRPr>
          </a:p>
        </p:txBody>
      </p:sp>
      <p:sp>
        <p:nvSpPr>
          <p:cNvPr id="197"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98"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Breadcrumbs show a user's current location within a website's hierarchy.</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They help everyone understand where they are, where the page sits in the site, and how to navigate back. This context is essential for screen reader users and people with cognitive impairments.</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Bad wayfinding leaves users confused, disoriented, and forced to start their journey over.</a:t>
            </a:r>
            <a:endParaRPr sz="1000">
              <a:solidFill>
                <a:schemeClr val="dk1"/>
              </a:solidFill>
              <a:latin typeface="Atkinson Hyperlegible Next"/>
              <a:ea typeface="Atkinson Hyperlegible Next"/>
              <a:cs typeface="Atkinson Hyperlegible Next"/>
              <a:sym typeface="Atkinson Hyperlegible Next"/>
            </a:endParaRPr>
          </a:p>
        </p:txBody>
      </p:sp>
      <p:sp>
        <p:nvSpPr>
          <p:cNvPr id="200"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01"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Clr>
                <a:schemeClr val="dk1"/>
              </a:buClr>
              <a:buSzPts val="1100"/>
              <a:buFont typeface="Arial"/>
              <a:buNone/>
            </a:pPr>
            <a:r>
              <a:rPr lang="en-GB" sz="1000" dirty="0">
                <a:solidFill>
                  <a:schemeClr val="dk1"/>
                </a:solidFill>
                <a:latin typeface="Atkinson Hyperlegible Next"/>
                <a:ea typeface="Atkinson Hyperlegible Next"/>
                <a:cs typeface="Atkinson Hyperlegible Next"/>
                <a:sym typeface="Atkinson Hyperlegible Next"/>
              </a:rPr>
              <a:t>To make breadcrumbs accessible, you should build them using structured code.</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Wrap an ordered list in a navigation element with a 'breadcrumb' label</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Don't make the final item a link and ensure you mark it as the current page</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Hide visual elements like arrows or slashes from screen readers or use a pre-built accessible component</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202"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03"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Breadcrumbs for Accessibility: Examples &amp; Best Practices</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GOV.UK Design System: Breadcrumbs</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6"/>
              </a:rPr>
              <a:t>The Admin Bar: Accessible Breadcrumbs</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204"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Buttons</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Buttons let people take an action, such as submitting a form, saving information or opening a menu. If a button isn't accessible, people can be completely blocked from finishing a task.</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Accessible buttons help people who use a keyboard, a screen reader, voice control or a switch device, as well as people with low vision or motor impairments.</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Use a button for actions, and a link to go to a new page</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Use the native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&lt;button&gt; </a:t>
            </a:r>
            <a:r>
              <a:rPr lang="en-GB" sz="1000" dirty="0">
                <a:solidFill>
                  <a:schemeClr val="dk1"/>
                </a:solidFill>
                <a:latin typeface="Atkinson Hyperlegible Next"/>
                <a:ea typeface="Atkinson Hyperlegible Next"/>
                <a:cs typeface="Atkinson Hyperlegible Next"/>
                <a:sym typeface="Atkinson Hyperlegible Next"/>
              </a:rPr>
              <a:t> element, so it works with ‘Tab’, ‘Enter’ and ‘Space’ keys</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Give every button a clear label that describes the action, such as 'Save and continue'</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Give icon-only buttons an accessible name, such as an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aria-label </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Make sure buttons have a visible focus state, good colour contrast and a large enough tap target</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Avoid disabled buttons, and don't rely on colour alone to show a warning</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GOV.UK Design System: Button</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NZ Government Web Accessibility Guide: Buttons for keyboard, mouse and touch</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W3C WAI: Button examples (ARIA Authoring Practices Guide)</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207"/>
        <p:cNvGrpSpPr/>
        <p:nvPr/>
      </p:nvGrpSpPr>
      <p:grpSpPr>
        <a:xfrm>
          <a:off x="0" y="0"/>
          <a:ext cx="0" cy="0"/>
          <a:chOff x="0" y="0"/>
          <a:chExt cx="0" cy="0"/>
        </a:xfrm>
      </p:grpSpPr>
      <p:sp>
        <p:nvSpPr>
          <p:cNvPr id="208"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210"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213"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209"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Captions &amp; Transcripts</a:t>
            </a:r>
            <a:endParaRPr sz="4000" b="1">
              <a:latin typeface="Atkinson Hyperlegible Next"/>
              <a:ea typeface="Atkinson Hyperlegible Next"/>
              <a:cs typeface="Atkinson Hyperlegible Next"/>
              <a:sym typeface="Atkinson Hyperlegible Next"/>
            </a:endParaRPr>
          </a:p>
        </p:txBody>
      </p:sp>
      <p:sp>
        <p:nvSpPr>
          <p:cNvPr id="211"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12"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Captions and transcripts textually represent audio content to make media accessible.</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Captions are synced with video, making them vital for users who are deaf, hard of hearing, or have cognitive difficulties.</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Transcripts provide an untimed text alternative, which helps people who learn best by reading.</a:t>
            </a:r>
            <a:endParaRPr sz="1000">
              <a:solidFill>
                <a:schemeClr val="dk1"/>
              </a:solidFill>
              <a:latin typeface="Atkinson Hyperlegible Next"/>
              <a:ea typeface="Atkinson Hyperlegible Next"/>
              <a:cs typeface="Atkinson Hyperlegible Next"/>
              <a:sym typeface="Atkinson Hyperlegible Next"/>
            </a:endParaRPr>
          </a:p>
        </p:txBody>
      </p:sp>
      <p:sp>
        <p:nvSpPr>
          <p:cNvPr id="214"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15"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Many standard platforms make it easy to generate and display these text alternatives.</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YouTube and video call tools like Zoom, Microsoft Teams and Google Meet have built-in captions. Many also give you a transcript of a recording.</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Tools like YouTube, Microsoft Teams or Slack can auto-generate a transcript when you upload a video. Simply copy the text, fix any odd punctuation, and share the final document.</a:t>
            </a:r>
            <a:endParaRPr sz="1000">
              <a:solidFill>
                <a:schemeClr val="dk1"/>
              </a:solidFill>
              <a:latin typeface="Atkinson Hyperlegible Next"/>
              <a:ea typeface="Atkinson Hyperlegible Next"/>
              <a:cs typeface="Atkinson Hyperlegible Next"/>
              <a:sym typeface="Atkinson Hyperlegible Next"/>
            </a:endParaRPr>
          </a:p>
        </p:txBody>
      </p:sp>
      <p:sp>
        <p:nvSpPr>
          <p:cNvPr id="216"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17" name="Useful links text"/>
          <p:cNvSpPr txBox="1"/>
          <p:nvPr/>
        </p:nvSpPr>
        <p:spPr>
          <a:xfrm>
            <a:off x="2293050" y="4153850"/>
            <a:ext cx="16002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W3C WAI: Transcripts</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What are Captions?</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998" name="Useful links text (column 2)"/>
          <p:cNvSpPr txBox="1"/>
          <p:nvPr/>
        </p:nvSpPr>
        <p:spPr>
          <a:xfrm>
            <a:off x="3893250" y="4153850"/>
            <a:ext cx="45636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6"/>
              </a:rPr>
              <a:t>YouTube: Add subtitles and captions</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7"/>
              </a:rPr>
              <a:t>How to Create a Transcript: A Step-by-Step Guide (2025)</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999"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8">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Carousels &amp; Sliders</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A carousel is a sliding banner that automatically cycles through images or messages on a webpage, like a digital billboard.</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When content moves on its own, people who read slowly or have difficulty focusing can miss it entirely. People who use special software to read screens aloud often cannot follow the content in the right order. And people who cannot use a mouse frequently have no way to control the carousel at all.</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Research shows that most people ignore carousels and never click past the first slide.</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The best solution is often to not use a carousel. Showing content in a simple list or grid means everyone can see it, without any of the accessibility problems.</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When a carousel is truly needed, it should never move on its own without the user choosing to advance it. The controls need to be big, clear, and work with a keyboard as well as a mouse. And nothing important should only appear inside a carousel.</a:t>
            </a:r>
            <a:endParaRPr sz="100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Should I Use a Carousel? (shouldiuseacarousel.com)</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W3C Carousel Accessibility Tutorial</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SC 2.2.2: Pause, Stop, Hide (Level A)</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221"/>
        <p:cNvGrpSpPr/>
        <p:nvPr/>
      </p:nvGrpSpPr>
      <p:grpSpPr>
        <a:xfrm>
          <a:off x="0" y="0"/>
          <a:ext cx="0" cy="0"/>
          <a:chOff x="0" y="0"/>
          <a:chExt cx="0" cy="0"/>
        </a:xfrm>
      </p:grpSpPr>
      <p:sp>
        <p:nvSpPr>
          <p:cNvPr id="22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22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22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22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Colour Blindness</a:t>
            </a:r>
            <a:endParaRPr sz="4000" b="1">
              <a:latin typeface="Atkinson Hyperlegible Next"/>
              <a:ea typeface="Atkinson Hyperlegible Next"/>
              <a:cs typeface="Atkinson Hyperlegible Next"/>
              <a:sym typeface="Atkinson Hyperlegible Next"/>
            </a:endParaRPr>
          </a:p>
        </p:txBody>
      </p:sp>
      <p:sp>
        <p:nvSpPr>
          <p:cNvPr id="22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2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dirty="0">
                <a:solidFill>
                  <a:schemeClr val="dk1"/>
                </a:solidFill>
                <a:latin typeface="Atkinson Hyperlegible Next"/>
                <a:ea typeface="Atkinson Hyperlegible Next"/>
                <a:cs typeface="Atkinson Hyperlegible Next"/>
                <a:sym typeface="Atkinson Hyperlegible Next"/>
              </a:rPr>
              <a:t>Colour blindness affects many people, altering how they perceive the world around them.</a:t>
            </a:r>
            <a:endParaRPr sz="1000"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dirty="0">
                <a:solidFill>
                  <a:schemeClr val="dk1"/>
                </a:solidFill>
                <a:latin typeface="Atkinson Hyperlegible Next"/>
                <a:ea typeface="Atkinson Hyperlegible Next"/>
                <a:cs typeface="Atkinson Hyperlegible Next"/>
                <a:sym typeface="Atkinson Hyperlegible Next"/>
              </a:rPr>
              <a:t>It's a huge issue if colour is the only way information is conveyed.</a:t>
            </a:r>
            <a:endParaRPr sz="1000"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600"/>
              </a:spcAft>
              <a:buNone/>
            </a:pPr>
            <a:r>
              <a:rPr lang="en-GB" sz="1000" dirty="0">
                <a:solidFill>
                  <a:schemeClr val="dk1"/>
                </a:solidFill>
                <a:latin typeface="Atkinson Hyperlegible Next"/>
                <a:ea typeface="Atkinson Hyperlegible Next"/>
                <a:cs typeface="Atkinson Hyperlegible Next"/>
                <a:sym typeface="Atkinson Hyperlegible Next"/>
              </a:rPr>
              <a:t>Common indicators like 'red for error' and 'green for success' can look the same to some users.</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22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2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Design content to accommodate the various ways that people see.</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Different conditions mean people can't always distinguish between reds, greens, blues, or yellows.</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Don't rely on colour alone, and always include a text label, an icon, or a pattern.</a:t>
            </a:r>
            <a:endParaRPr sz="1000">
              <a:solidFill>
                <a:schemeClr val="dk1"/>
              </a:solidFill>
              <a:latin typeface="Atkinson Hyperlegible Next"/>
              <a:ea typeface="Atkinson Hyperlegible Next"/>
              <a:cs typeface="Atkinson Hyperlegible Next"/>
              <a:sym typeface="Atkinson Hyperlegible Next"/>
            </a:endParaRPr>
          </a:p>
        </p:txBody>
      </p:sp>
      <p:sp>
        <p:nvSpPr>
          <p:cNvPr id="23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3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Coblis - Color Blindness Simulator</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We are Colorblind</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6"/>
              </a:rPr>
              <a:t>W3C - Use of Color</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23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3360"/>
              </a:lnSpc>
              <a:spcBef>
                <a:spcPts val="0"/>
              </a:spcBef>
              <a:spcAft>
                <a:spcPts val="0"/>
              </a:spcAft>
              <a:buSzPts val="990"/>
              <a:buNone/>
            </a:pPr>
            <a:r>
              <a:rPr lang="en-GB" sz="2800" b="1">
                <a:latin typeface="Atkinson Hyperlegible Next"/>
                <a:ea typeface="Atkinson Hyperlegible Next"/>
                <a:cs typeface="Atkinson Hyperlegible Next"/>
                <a:sym typeface="Atkinson Hyperlegible Next"/>
              </a:rPr>
              <a:t>Colour-blind Series: Protanopia</a:t>
            </a:r>
            <a:endParaRPr sz="28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Protanopia is a form of colour blindness that affects the ability to see red. People with protanopia cannot distinguish between red and green, and red tones can appear very dark or almost black. It's one of two types of colour blindness that fall under the 'red-green colour blind' umbrella.</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This matters in digital products, because colour is often used to share important information. A form that highlights errors in red, or a chart using red and green bars side by side, becomes very difficult to interpret.</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None/>
            </a:pPr>
            <a:r>
              <a:rPr lang="en-GB" sz="1000" dirty="0">
                <a:solidFill>
                  <a:schemeClr val="dk1"/>
                </a:solidFill>
                <a:latin typeface="Atkinson Hyperlegible Next"/>
                <a:ea typeface="Atkinson Hyperlegible Next"/>
                <a:cs typeface="Atkinson Hyperlegible Next"/>
                <a:sym typeface="Atkinson Hyperlegible Next"/>
              </a:rPr>
              <a:t>The key principle is that colour should always be paired with another visual cue.</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Designers can add icons, labels, or patterns next to colour to show meaning. They can also use </a:t>
            </a:r>
            <a:r>
              <a:rPr lang="en-GB" sz="1000" u="sng" dirty="0">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colour blind simulation tools</a:t>
            </a:r>
            <a:r>
              <a:rPr lang="en-GB" sz="1000" dirty="0">
                <a:solidFill>
                  <a:schemeClr val="dk1"/>
                </a:solidFill>
                <a:latin typeface="Atkinson Hyperlegible Next"/>
                <a:ea typeface="Atkinson Hyperlegible Next"/>
                <a:cs typeface="Atkinson Hyperlegible Next"/>
                <a:sym typeface="Atkinson Hyperlegible Next"/>
              </a:rPr>
              <a:t> to check designs before they are built</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Developers can ensure interactive states like errors and warnings are distinguishable by more than just colour (e.g. by using icons or supporting text)</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Content writers can make sure any meaning shown through colour is also stated in words</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WCAG 1.4.1: Use of Colour</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Colour Blindness Simulator (Coblis)</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6">
                  <a:extLst>
                    <a:ext uri="{A12FA001-AC4F-418D-AE19-62706E023703}">
                      <ahyp:hlinkClr xmlns:ahyp="http://schemas.microsoft.com/office/drawing/2018/hyperlinkcolor" val="tx"/>
                    </a:ext>
                  </a:extLst>
                </a:hlinkClick>
              </a:rPr>
              <a:t>Colour and Accessibility (WebAIM)</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3120"/>
              </a:lnSpc>
              <a:spcBef>
                <a:spcPts val="0"/>
              </a:spcBef>
              <a:spcAft>
                <a:spcPts val="0"/>
              </a:spcAft>
              <a:buSzPts val="990"/>
              <a:buNone/>
            </a:pPr>
            <a:r>
              <a:rPr lang="en-GB" sz="2600" b="1">
                <a:latin typeface="Atkinson Hyperlegible Next"/>
                <a:ea typeface="Atkinson Hyperlegible Next"/>
                <a:cs typeface="Atkinson Hyperlegible Next"/>
                <a:sym typeface="Atkinson Hyperlegible Next"/>
              </a:rPr>
              <a:t>Colour-blind Series: Deuteranopia</a:t>
            </a:r>
            <a:endParaRPr sz="26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dirty="0">
                <a:solidFill>
                  <a:schemeClr val="dk1"/>
                </a:solidFill>
                <a:latin typeface="Atkinson Hyperlegible Next"/>
                <a:ea typeface="Atkinson Hyperlegible Next"/>
                <a:cs typeface="Atkinson Hyperlegible Next"/>
                <a:sym typeface="Atkinson Hyperlegible Next"/>
              </a:rPr>
              <a:t>Deuteranopia is a form of colour blindness that affects the ability to see green. Like Protanopia, it’s a type of ‘red-green colour blindness’. Protanopia affects the cells that sense red. Deuteranopia affects the cells that sense green. It’s the more common of the two, affecting about 1% of men. It’s very rare in women.</a:t>
            </a:r>
            <a:endParaRPr sz="1000"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dirty="0">
                <a:solidFill>
                  <a:schemeClr val="dk1"/>
                </a:solidFill>
                <a:latin typeface="Atkinson Hyperlegible Next"/>
                <a:ea typeface="Atkinson Hyperlegible Next"/>
                <a:cs typeface="Atkinson Hyperlegible Next"/>
                <a:sym typeface="Atkinson Hyperlegible Next"/>
              </a:rPr>
              <a:t>In practice, the experience is similar. Red and green become very difficult to tell apart, making colour-coded information unreliable. A traffic light style status indicator, a heatmap, or a form validation message relying on red and green will all present the same challenge.</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None/>
            </a:pPr>
            <a:r>
              <a:rPr lang="en-GB" sz="1000" dirty="0">
                <a:solidFill>
                  <a:schemeClr val="dk1"/>
                </a:solidFill>
                <a:latin typeface="Atkinson Hyperlegible Next"/>
                <a:ea typeface="Atkinson Hyperlegible Next"/>
                <a:cs typeface="Atkinson Hyperlegible Next"/>
                <a:sym typeface="Atkinson Hyperlegible Next"/>
              </a:rPr>
              <a:t>The key principle is that colour should always be paired with another visual cue.</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Designers can add icons, labels, or patterns next to colour to show meaning. They can also use </a:t>
            </a:r>
            <a:r>
              <a:rPr lang="en-GB" sz="1000" u="sng" dirty="0">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colour blind simulation tools</a:t>
            </a:r>
            <a:r>
              <a:rPr lang="en-GB" sz="1000" dirty="0">
                <a:solidFill>
                  <a:schemeClr val="dk1"/>
                </a:solidFill>
                <a:latin typeface="Atkinson Hyperlegible Next"/>
                <a:ea typeface="Atkinson Hyperlegible Next"/>
                <a:cs typeface="Atkinson Hyperlegible Next"/>
                <a:sym typeface="Atkinson Hyperlegible Next"/>
              </a:rPr>
              <a:t> to check designs before they are built</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Developers can ensure interactive states like errors and warnings are distinguishable by more than just colour (e.g. by using icons or supporting text)</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Content writers can make sure any meaning shown through colour is also stated in words</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WCAG 1.4.1: Use of Colour</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Colour Blindness Simulator (Coblis)</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6">
                  <a:extLst>
                    <a:ext uri="{A12FA001-AC4F-418D-AE19-62706E023703}">
                      <ahyp:hlinkClr xmlns:ahyp="http://schemas.microsoft.com/office/drawing/2018/hyperlinkcolor" val="tx"/>
                    </a:ext>
                  </a:extLst>
                </a:hlinkClick>
              </a:rPr>
              <a:t>Colour and Accessibility (WebAIM)</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3480"/>
              </a:lnSpc>
              <a:spcBef>
                <a:spcPts val="0"/>
              </a:spcBef>
              <a:spcAft>
                <a:spcPts val="0"/>
              </a:spcAft>
              <a:buSzPts val="990"/>
              <a:buNone/>
            </a:pPr>
            <a:r>
              <a:rPr lang="en-GB" sz="2900" b="1">
                <a:latin typeface="Atkinson Hyperlegible Next"/>
                <a:ea typeface="Atkinson Hyperlegible Next"/>
                <a:cs typeface="Atkinson Hyperlegible Next"/>
                <a:sym typeface="Atkinson Hyperlegible Next"/>
              </a:rPr>
              <a:t>Colour-blind Series: Tritanopia</a:t>
            </a:r>
            <a:endParaRPr sz="29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Tritanopia is a form of colour blindness that affects the ability to see blue. Protanopia and Deuteranopia are both types of "red-green colour blindness". Tritanopia is different: it affects blue and yellow. People with Tritanopia struggle to distinguish blue from green, and yellow from pink or red. It is significantly rarer than the red-green types, affecting less than 0.01% of the population.</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In practice, this means colour choices that feel safe for red-green colour blindness can still cause problems. A design that uses blue and green to tell groups apart can be very hard to understand. So can yellow text on white, or white text on yellow.</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None/>
            </a:pPr>
            <a:r>
              <a:rPr lang="en-GB" sz="1000" dirty="0">
                <a:solidFill>
                  <a:schemeClr val="dk1"/>
                </a:solidFill>
                <a:latin typeface="Atkinson Hyperlegible Next"/>
                <a:ea typeface="Atkinson Hyperlegible Next"/>
                <a:cs typeface="Atkinson Hyperlegible Next"/>
                <a:sym typeface="Atkinson Hyperlegible Next"/>
              </a:rPr>
              <a:t>The key principle is that colour should always be paired with another visual cue.</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Designers can add icons, labels, or patterns next to colour to show meaning. They can also use </a:t>
            </a:r>
            <a:r>
              <a:rPr lang="en-GB" sz="1000" u="sng" dirty="0">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colour-blind simulation tools</a:t>
            </a:r>
            <a:r>
              <a:rPr lang="en-GB" sz="1000" dirty="0">
                <a:solidFill>
                  <a:schemeClr val="dk1"/>
                </a:solidFill>
                <a:latin typeface="Atkinson Hyperlegible Next"/>
                <a:ea typeface="Atkinson Hyperlegible Next"/>
                <a:cs typeface="Atkinson Hyperlegible Next"/>
                <a:sym typeface="Atkinson Hyperlegible Next"/>
              </a:rPr>
              <a:t> to check designs before they are built</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Developers can ensure interactive states like errors and warnings are distinguishable by more than just colour (e.g. by using icons or supporting text)</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Content writers can make sure any meaning shown through colour is also stated in words</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WCAG 1.4.1: Use of Colour</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Colour Blindness Simulator (Coblis)</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6">
                  <a:extLst>
                    <a:ext uri="{A12FA001-AC4F-418D-AE19-62706E023703}">
                      <ahyp:hlinkClr xmlns:ahyp="http://schemas.microsoft.com/office/drawing/2018/hyperlinkcolor" val="tx"/>
                    </a:ext>
                  </a:extLst>
                </a:hlinkClick>
              </a:rPr>
              <a:t>Colour and Accessibility (WebAIM)</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2400"/>
              </a:lnSpc>
              <a:spcBef>
                <a:spcPts val="0"/>
              </a:spcBef>
              <a:spcAft>
                <a:spcPts val="0"/>
              </a:spcAft>
              <a:buSzPts val="990"/>
              <a:buNone/>
            </a:pPr>
            <a:r>
              <a:rPr lang="en-GB" sz="2000" b="1">
                <a:latin typeface="Atkinson Hyperlegible Next"/>
                <a:ea typeface="Atkinson Hyperlegible Next"/>
                <a:cs typeface="Atkinson Hyperlegible Next"/>
                <a:sym typeface="Atkinson Hyperlegible Next"/>
              </a:rPr>
              <a:t>Colour-blind Series: Anomalous Trichromacy</a:t>
            </a:r>
            <a:endParaRPr sz="2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None/>
            </a:pPr>
            <a:r>
              <a:rPr lang="en-GB" sz="1000" dirty="0">
                <a:solidFill>
                  <a:schemeClr val="dk1"/>
                </a:solidFill>
                <a:latin typeface="Atkinson Hyperlegible Next"/>
                <a:ea typeface="Atkinson Hyperlegible Next"/>
                <a:cs typeface="Atkinson Hyperlegible Next"/>
                <a:sym typeface="Atkinson Hyperlegible Next"/>
              </a:rPr>
              <a:t>All three types of colour sensing cells are present, but one of them doesn’t function as strongly as it should. The result is weakened rather than absent colour vision.</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b="1" dirty="0">
                <a:solidFill>
                  <a:schemeClr val="dk1"/>
                </a:solidFill>
                <a:latin typeface="Atkinson Hyperlegible Next"/>
                <a:ea typeface="Atkinson Hyperlegible Next"/>
                <a:cs typeface="Atkinson Hyperlegible Next"/>
                <a:sym typeface="Atkinson Hyperlegible Next"/>
              </a:rPr>
              <a:t>Protanomaly</a:t>
            </a:r>
            <a:r>
              <a:rPr lang="en-GB" sz="1000" dirty="0">
                <a:solidFill>
                  <a:schemeClr val="dk1"/>
                </a:solidFill>
                <a:latin typeface="Atkinson Hyperlegible Next"/>
                <a:ea typeface="Atkinson Hyperlegible Next"/>
                <a:cs typeface="Atkinson Hyperlegible Next"/>
                <a:sym typeface="Atkinson Hyperlegible Next"/>
              </a:rPr>
              <a:t> is a reduced sensitivity to red, making it harder to distinguish red from green or brown</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b="1" dirty="0">
                <a:solidFill>
                  <a:schemeClr val="dk1"/>
                </a:solidFill>
                <a:latin typeface="Atkinson Hyperlegible Next"/>
                <a:ea typeface="Atkinson Hyperlegible Next"/>
                <a:cs typeface="Atkinson Hyperlegible Next"/>
                <a:sym typeface="Atkinson Hyperlegible Next"/>
              </a:rPr>
              <a:t>Deuteranomaly</a:t>
            </a:r>
            <a:r>
              <a:rPr lang="en-GB" sz="1000" dirty="0">
                <a:solidFill>
                  <a:schemeClr val="dk1"/>
                </a:solidFill>
                <a:latin typeface="Atkinson Hyperlegible Next"/>
                <a:ea typeface="Atkinson Hyperlegible Next"/>
                <a:cs typeface="Atkinson Hyperlegible Next"/>
                <a:sym typeface="Atkinson Hyperlegible Next"/>
              </a:rPr>
              <a:t> is a reduced sensitivity to green. It is the most common form of colour vision deficiency overall</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b="1" dirty="0">
                <a:solidFill>
                  <a:schemeClr val="dk1"/>
                </a:solidFill>
                <a:latin typeface="Atkinson Hyperlegible Next"/>
                <a:ea typeface="Atkinson Hyperlegible Next"/>
                <a:cs typeface="Atkinson Hyperlegible Next"/>
                <a:sym typeface="Atkinson Hyperlegible Next"/>
              </a:rPr>
              <a:t>Tritanomaly</a:t>
            </a:r>
            <a:r>
              <a:rPr lang="en-GB" sz="1000" dirty="0">
                <a:solidFill>
                  <a:schemeClr val="dk1"/>
                </a:solidFill>
                <a:latin typeface="Atkinson Hyperlegible Next"/>
                <a:ea typeface="Atkinson Hyperlegible Next"/>
                <a:cs typeface="Atkinson Hyperlegible Next"/>
                <a:sym typeface="Atkinson Hyperlegible Next"/>
              </a:rPr>
              <a:t> is a reduced sensitivity to blue, making blue and green, and yellow and red, harder to tell apart</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None/>
            </a:pPr>
            <a:r>
              <a:rPr lang="en-GB" sz="1000" dirty="0">
                <a:solidFill>
                  <a:schemeClr val="dk1"/>
                </a:solidFill>
                <a:latin typeface="Atkinson Hyperlegible Next"/>
                <a:ea typeface="Atkinson Hyperlegible Next"/>
                <a:cs typeface="Atkinson Hyperlegible Next"/>
                <a:sym typeface="Atkinson Hyperlegible Next"/>
              </a:rPr>
              <a:t>The key principle is that colour should always be paired with another visual cue.</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Designers can add icons, labels, or patterns next to colour to show meaning. They can also use </a:t>
            </a:r>
            <a:r>
              <a:rPr lang="en-GB" sz="1000" u="sng" dirty="0">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colour-blind simulation tools</a:t>
            </a:r>
            <a:r>
              <a:rPr lang="en-GB" sz="1000" dirty="0">
                <a:solidFill>
                  <a:schemeClr val="dk1"/>
                </a:solidFill>
                <a:latin typeface="Atkinson Hyperlegible Next"/>
                <a:ea typeface="Atkinson Hyperlegible Next"/>
                <a:cs typeface="Atkinson Hyperlegible Next"/>
                <a:sym typeface="Atkinson Hyperlegible Next"/>
              </a:rPr>
              <a:t> to check designs before they are built</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Developers can ensure interactive states like errors and warnings are distinguishable by more than just colour (e.g. by using icons or supporting text)</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Content writers can make sure any meaning shown through colour is also stated in words</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WCAG 1.4.1: Use of Colour</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Colour Blindness Simulator (Coblis)</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6">
                  <a:extLst>
                    <a:ext uri="{A12FA001-AC4F-418D-AE19-62706E023703}">
                      <ahyp:hlinkClr xmlns:ahyp="http://schemas.microsoft.com/office/drawing/2018/hyperlinkcolor" val="tx"/>
                    </a:ext>
                  </a:extLst>
                </a:hlinkClick>
              </a:rPr>
              <a:t>Colour and Accessibility (WebAIM)</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3000"/>
              </a:lnSpc>
              <a:spcBef>
                <a:spcPts val="0"/>
              </a:spcBef>
              <a:spcAft>
                <a:spcPts val="0"/>
              </a:spcAft>
              <a:buSzPts val="990"/>
              <a:buNone/>
            </a:pPr>
            <a:r>
              <a:rPr lang="en-GB" sz="2500" b="1">
                <a:latin typeface="Atkinson Hyperlegible Next"/>
                <a:ea typeface="Atkinson Hyperlegible Next"/>
                <a:cs typeface="Atkinson Hyperlegible Next"/>
                <a:sym typeface="Atkinson Hyperlegible Next"/>
              </a:rPr>
              <a:t>Colour-blind Series: The Rarer Types</a:t>
            </a:r>
            <a:endParaRPr sz="25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dirty="0">
                <a:solidFill>
                  <a:schemeClr val="dk1"/>
                </a:solidFill>
                <a:latin typeface="Atkinson Hyperlegible Next"/>
                <a:ea typeface="Atkinson Hyperlegible Next"/>
                <a:cs typeface="Atkinson Hyperlegible Next"/>
                <a:sym typeface="Atkinson Hyperlegible Next"/>
              </a:rPr>
              <a:t>Achromatopsia is complete colour blindness, meaning a person sees the world entirely in greyscale. It’s very rare. People with it are often sensitive to light and cannot see fine detail clearly.</a:t>
            </a:r>
            <a:endParaRPr sz="1000"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dirty="0">
                <a:solidFill>
                  <a:schemeClr val="dk1"/>
                </a:solidFill>
                <a:latin typeface="Atkinson Hyperlegible Next"/>
                <a:ea typeface="Atkinson Hyperlegible Next"/>
                <a:cs typeface="Atkinson Hyperlegible Next"/>
                <a:sym typeface="Atkinson Hyperlegible Next"/>
              </a:rPr>
              <a:t>Achromatopsia is one type of monochromacy. Another is blue cone monochromacy, where only one type of colour sensing cell works at all. This leaves very little colour vision.</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None/>
            </a:pPr>
            <a:r>
              <a:rPr lang="en-GB" sz="1000" dirty="0">
                <a:solidFill>
                  <a:schemeClr val="dk1"/>
                </a:solidFill>
                <a:latin typeface="Atkinson Hyperlegible Next"/>
                <a:ea typeface="Atkinson Hyperlegible Next"/>
                <a:cs typeface="Atkinson Hyperlegible Next"/>
                <a:sym typeface="Atkinson Hyperlegible Next"/>
              </a:rPr>
              <a:t>The key principle is that colour should always be paired with another visual cue.</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Designers can add icons, labels, or patterns next to colour to show meaning. They can also use </a:t>
            </a:r>
            <a:r>
              <a:rPr lang="en-GB" sz="1000" u="sng" dirty="0">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colour-blind simulation tools</a:t>
            </a:r>
            <a:r>
              <a:rPr lang="en-GB" sz="1000" dirty="0">
                <a:solidFill>
                  <a:schemeClr val="dk1"/>
                </a:solidFill>
                <a:latin typeface="Atkinson Hyperlegible Next"/>
                <a:ea typeface="Atkinson Hyperlegible Next"/>
                <a:cs typeface="Atkinson Hyperlegible Next"/>
                <a:sym typeface="Atkinson Hyperlegible Next"/>
              </a:rPr>
              <a:t> to check designs before they are built</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Developers can ensure interactive states like errors and warnings are distinguishable by more than just colour (e.g. by using icons or supporting text)</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Content writers can make sure any meaning shown through colour is also stated in words</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WCAG 1.4.1: Use of Colour</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Colour Blindness Simulator (Coblis)</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6">
                  <a:extLst>
                    <a:ext uri="{A12FA001-AC4F-418D-AE19-62706E023703}">
                      <ahyp:hlinkClr xmlns:ahyp="http://schemas.microsoft.com/office/drawing/2018/hyperlinkcolor" val="tx"/>
                    </a:ext>
                  </a:extLst>
                </a:hlinkClick>
              </a:rPr>
              <a:t>Colour and Accessibility (WebAIM)</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Colour Contrast</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dirty="0">
                <a:solidFill>
                  <a:schemeClr val="dk1"/>
                </a:solidFill>
                <a:latin typeface="Atkinson Hyperlegible Next"/>
                <a:ea typeface="Atkinson Hyperlegible Next"/>
                <a:cs typeface="Atkinson Hyperlegible Next"/>
                <a:sym typeface="Atkinson Hyperlegible Next"/>
              </a:rPr>
              <a:t>Websites, social media images, and out-of-home advertising should have a good colour contrast between text and background colour. That includes links, icons, buttons and any other information.</a:t>
            </a:r>
            <a:endParaRPr sz="1000"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dirty="0">
                <a:solidFill>
                  <a:schemeClr val="dk1"/>
                </a:solidFill>
                <a:latin typeface="Atkinson Hyperlegible Next"/>
                <a:ea typeface="Atkinson Hyperlegible Next"/>
                <a:cs typeface="Atkinson Hyperlegible Next"/>
                <a:sym typeface="Atkinson Hyperlegible Next"/>
              </a:rPr>
              <a:t>It’s useful for people with vision impairments, colour vision deficiency, cataracts, elderly people, and people in different lighting situations (e.g. sun glare on a phone screen).</a:t>
            </a:r>
            <a:endParaRPr sz="1000"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dirty="0">
                <a:solidFill>
                  <a:schemeClr val="dk1"/>
                </a:solidFill>
                <a:latin typeface="Atkinson Hyperlegible Next"/>
                <a:ea typeface="Atkinson Hyperlegible Next"/>
                <a:cs typeface="Atkinson Hyperlegible Next"/>
                <a:sym typeface="Atkinson Hyperlegible Next"/>
              </a:rPr>
              <a:t>The general rule is that text and images of text must have a contrast ratio of at least 4.5:1. Large text (18pt / 24px, or 14pt / 18.66px if bold) can have a contrast ratio of 3:1.</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R="180000" lvl="0">
              <a:lnSpc>
                <a:spcPts val="1150"/>
              </a:lnSpc>
              <a:spcBef>
                <a:spcPts val="600"/>
              </a:spcBef>
            </a:pPr>
            <a:r>
              <a:rPr lang="en-GB" sz="1000" dirty="0">
                <a:solidFill>
                  <a:schemeClr val="dk1"/>
                </a:solidFill>
                <a:latin typeface="Atkinson Hyperlegible Next"/>
                <a:ea typeface="Atkinson Hyperlegible Next"/>
                <a:cs typeface="Atkinson Hyperlegible Next"/>
                <a:sym typeface="Atkinson Hyperlegible Next"/>
              </a:rPr>
              <a:t>Choose colours with sufficient contrast. There are lots of colour contrast checkers online, including </a:t>
            </a:r>
            <a:r>
              <a:rPr lang="en-GB" sz="1000" u="sng" dirty="0">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Colour Contrast checker (colourcontrast.cc)</a:t>
            </a:r>
            <a:r>
              <a:rPr lang="en-GB" sz="1000" dirty="0">
                <a:solidFill>
                  <a:schemeClr val="dk1"/>
                </a:solidFill>
                <a:latin typeface="Atkinson Hyperlegible Next"/>
                <a:ea typeface="Atkinson Hyperlegible Next"/>
                <a:cs typeface="Atkinson Hyperlegible Next"/>
                <a:sym typeface="Atkinson Hyperlegible Next"/>
              </a:rPr>
              <a:t>, </a:t>
            </a:r>
            <a:r>
              <a:rPr lang="en-GB" sz="1000" u="sng" dirty="0">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WebAIM's contrast checker</a:t>
            </a:r>
            <a:r>
              <a:rPr lang="en-GB" sz="1000" dirty="0">
                <a:solidFill>
                  <a:schemeClr val="dk1"/>
                </a:solidFill>
                <a:latin typeface="Atkinson Hyperlegible Next"/>
                <a:ea typeface="Atkinson Hyperlegible Next"/>
                <a:cs typeface="Atkinson Hyperlegible Next"/>
                <a:sym typeface="Atkinson Hyperlegible Next"/>
              </a:rPr>
              <a:t>, </a:t>
            </a:r>
            <a:r>
              <a:rPr lang="en-GB" sz="1000" u="sng" dirty="0">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Coolors contrast checker</a:t>
            </a:r>
            <a:r>
              <a:rPr lang="en-GB" sz="1000" dirty="0">
                <a:solidFill>
                  <a:schemeClr val="dk1"/>
                </a:solidFill>
                <a:latin typeface="Atkinson Hyperlegible Next"/>
                <a:ea typeface="Atkinson Hyperlegible Next"/>
                <a:cs typeface="Atkinson Hyperlegible Next"/>
                <a:sym typeface="Atkinson Hyperlegible Next"/>
              </a:rPr>
              <a:t>.</a:t>
            </a:r>
          </a:p>
          <a:p>
            <a:pPr marR="180000" lvl="0">
              <a:lnSpc>
                <a:spcPts val="1150"/>
              </a:lnSpc>
              <a:spcBef>
                <a:spcPts val="600"/>
              </a:spcBef>
            </a:pPr>
            <a:r>
              <a:rPr lang="en-GB" sz="1000" dirty="0">
                <a:solidFill>
                  <a:schemeClr val="dk1"/>
                </a:solidFill>
                <a:latin typeface="Atkinson Hyperlegible Next"/>
                <a:ea typeface="Atkinson Hyperlegible Next"/>
                <a:cs typeface="Atkinson Hyperlegible Next"/>
                <a:sym typeface="Atkinson Hyperlegible Next"/>
              </a:rPr>
              <a:t>Enter your background colour and foreground colour. You want to make sure that it gives you a contrast ratio that is 4.5:1 or higher (so 6:1 is good, 2:1 is bad).</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6">
                  <a:extLst>
                    <a:ext uri="{A12FA001-AC4F-418D-AE19-62706E023703}">
                      <ahyp:hlinkClr xmlns:ahyp="http://schemas.microsoft.com/office/drawing/2018/hyperlinkcolor" val="tx"/>
                    </a:ext>
                  </a:extLst>
                </a:hlinkClick>
              </a:rPr>
              <a:t>Colour contrast - Why does it matter?</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7">
                  <a:extLst>
                    <a:ext uri="{A12FA001-AC4F-418D-AE19-62706E023703}">
                      <ahyp:hlinkClr xmlns:ahyp="http://schemas.microsoft.com/office/drawing/2018/hyperlinkcolor" val="tx"/>
                    </a:ext>
                  </a:extLst>
                </a:hlinkClick>
              </a:rPr>
              <a:t>Accessible use of colour</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8">
                  <a:extLst>
                    <a:ext uri="{A12FA001-AC4F-418D-AE19-62706E023703}">
                      <ahyp:hlinkClr xmlns:ahyp="http://schemas.microsoft.com/office/drawing/2018/hyperlinkcolor" val="tx"/>
                    </a:ext>
                  </a:extLst>
                </a:hlinkClick>
              </a:rPr>
              <a:t>WCAG 2.1 - Contrast (minimum)</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9">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Consistency</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When navigation, buttons, and labels behave consistently across every page, users can build a mental map of the product and move around it confidently.</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This matters most for people with cognitive or learning disabilities, memory difficulties, ADHD, anxiety or dyslexia.</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Designers can ensure the same components are used for the same actions across every screen</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Content writers can use the same labels for the same things throughout a product. Calling something 'Sign in' on one page and 'Log in' on another creates unnecessary confusion</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Developers can build from a shared component library, so the same element always looks and behaves the same way</a:t>
            </a:r>
            <a:endParaRPr sz="1000"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dirty="0">
                <a:solidFill>
                  <a:schemeClr val="dk1"/>
                </a:solidFill>
                <a:latin typeface="Atkinson Hyperlegible Next"/>
                <a:ea typeface="Atkinson Hyperlegible Next"/>
                <a:cs typeface="Atkinson Hyperlegible Next"/>
                <a:sym typeface="Atkinson Hyperlegible Next"/>
              </a:rPr>
              <a:t>Small inconsistencies that feel trivial to one person can be a significant barrier to another.</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Understanding SC 3.2.3: Consistent Navigation (Level AA)</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Making Content Usable for People with Cognitive and Learning Disabilities</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5">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235"/>
        <p:cNvGrpSpPr/>
        <p:nvPr/>
      </p:nvGrpSpPr>
      <p:grpSpPr>
        <a:xfrm>
          <a:off x="0" y="0"/>
          <a:ext cx="0" cy="0"/>
          <a:chOff x="0" y="0"/>
          <a:chExt cx="0" cy="0"/>
        </a:xfrm>
      </p:grpSpPr>
      <p:sp>
        <p:nvSpPr>
          <p:cNvPr id="236"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238"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241"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237"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Dark Mode</a:t>
            </a:r>
            <a:endParaRPr sz="4000" b="1">
              <a:latin typeface="Atkinson Hyperlegible Next"/>
              <a:ea typeface="Atkinson Hyperlegible Next"/>
              <a:cs typeface="Atkinson Hyperlegible Next"/>
              <a:sym typeface="Atkinson Hyperlegible Next"/>
            </a:endParaRPr>
          </a:p>
        </p:txBody>
      </p:sp>
      <p:sp>
        <p:nvSpPr>
          <p:cNvPr id="239"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40"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Dark mode swaps the typical view to display light text on a dark background, toning down screen brightness.</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It can reduce eye strain, save battery on certain screens, and help users with light sensitivity.</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However, it isn't a perfect fix, as it can cause text to blur for users with astigmatism, and it may confuse certain types of colour blindness.</a:t>
            </a:r>
            <a:endParaRPr sz="1000">
              <a:solidFill>
                <a:schemeClr val="dk1"/>
              </a:solidFill>
              <a:latin typeface="Atkinson Hyperlegible Next"/>
              <a:ea typeface="Atkinson Hyperlegible Next"/>
              <a:cs typeface="Atkinson Hyperlegible Next"/>
              <a:sym typeface="Atkinson Hyperlegible Next"/>
            </a:endParaRPr>
          </a:p>
        </p:txBody>
      </p:sp>
      <p:sp>
        <p:nvSpPr>
          <p:cNvPr id="242"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43"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dirty="0">
                <a:solidFill>
                  <a:schemeClr val="dk1"/>
                </a:solidFill>
                <a:latin typeface="Atkinson Hyperlegible Next"/>
                <a:ea typeface="Atkinson Hyperlegible Next"/>
                <a:cs typeface="Atkinson Hyperlegible Next"/>
                <a:sym typeface="Atkinson Hyperlegible Next"/>
              </a:rPr>
              <a:t>You can implement dark mode through coding preferences or manual user options. The best option is always to give your user the choice.</a:t>
            </a:r>
            <a:endParaRPr sz="1000"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dirty="0">
                <a:solidFill>
                  <a:schemeClr val="dk1"/>
                </a:solidFill>
                <a:latin typeface="Atkinson Hyperlegible Next"/>
                <a:ea typeface="Atkinson Hyperlegible Next"/>
                <a:cs typeface="Atkinson Hyperlegible Next"/>
                <a:sym typeface="Atkinson Hyperlegible Next"/>
              </a:rPr>
              <a:t>Use the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prefers-</a:t>
            </a:r>
            <a:r>
              <a:rPr lang="en-GB" sz="1000" dirty="0" err="1">
                <a:solidFill>
                  <a:srgbClr val="FFFFFF"/>
                </a:solidFill>
                <a:highlight>
                  <a:srgbClr val="263238"/>
                </a:highlight>
                <a:latin typeface="Atkinson Hyperlegible Mono"/>
                <a:ea typeface="Atkinson Hyperlegible Mono"/>
                <a:cs typeface="Atkinson Hyperlegible Mono"/>
                <a:sym typeface="Atkinson Hyperlegible Mono"/>
              </a:rPr>
              <a:t>color</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-scheme </a:t>
            </a:r>
            <a:r>
              <a:rPr lang="en-GB" sz="1000" dirty="0">
                <a:solidFill>
                  <a:schemeClr val="dk1"/>
                </a:solidFill>
                <a:latin typeface="Atkinson Hyperlegible Next"/>
                <a:ea typeface="Atkinson Hyperlegible Next"/>
                <a:cs typeface="Atkinson Hyperlegible Next"/>
                <a:sym typeface="Atkinson Hyperlegible Next"/>
              </a:rPr>
              <a:t> media query to match system settings, and add a toggle switch so users have full control.</a:t>
            </a:r>
            <a:endParaRPr sz="1000"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600"/>
              </a:spcAft>
              <a:buNone/>
            </a:pPr>
            <a:r>
              <a:rPr lang="en-GB" sz="1000" dirty="0">
                <a:solidFill>
                  <a:schemeClr val="dk1"/>
                </a:solidFill>
                <a:latin typeface="Atkinson Hyperlegible Next"/>
                <a:ea typeface="Atkinson Hyperlegible Next"/>
                <a:cs typeface="Atkinson Hyperlegible Next"/>
                <a:sym typeface="Atkinson Hyperlegible Next"/>
              </a:rPr>
              <a:t>Designing for email is much more complex, as different clients render dark mode differently, some inverting colours or applying their own styles.</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244"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45" name="Useful links text"/>
          <p:cNvSpPr txBox="1"/>
          <p:nvPr/>
        </p:nvSpPr>
        <p:spPr>
          <a:xfrm>
            <a:off x="2293050" y="4153850"/>
            <a:ext cx="29000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Dark mode accessibility myth</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Pros and cons of dark mode</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998" name="Useful links text (column 2)"/>
          <p:cNvSpPr txBox="1"/>
          <p:nvPr/>
        </p:nvSpPr>
        <p:spPr>
          <a:xfrm>
            <a:off x="5193050" y="4153850"/>
            <a:ext cx="32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6"/>
              </a:rPr>
              <a:t>Designing accessible dark themes</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7"/>
              </a:rPr>
              <a:t>5 dark mode myths and realities</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999"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8">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249"/>
        <p:cNvGrpSpPr/>
        <p:nvPr/>
      </p:nvGrpSpPr>
      <p:grpSpPr>
        <a:xfrm>
          <a:off x="0" y="0"/>
          <a:ext cx="0" cy="0"/>
          <a:chOff x="0" y="0"/>
          <a:chExt cx="0" cy="0"/>
        </a:xfrm>
      </p:grpSpPr>
      <p:sp>
        <p:nvSpPr>
          <p:cNvPr id="250"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252"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255"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251"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Device Orientation</a:t>
            </a:r>
            <a:endParaRPr sz="4000" b="1">
              <a:latin typeface="Atkinson Hyperlegible Next"/>
              <a:ea typeface="Atkinson Hyperlegible Next"/>
              <a:cs typeface="Atkinson Hyperlegible Next"/>
              <a:sym typeface="Atkinson Hyperlegible Next"/>
            </a:endParaRPr>
          </a:p>
        </p:txBody>
      </p:sp>
      <p:sp>
        <p:nvSpPr>
          <p:cNvPr id="253"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54"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Clr>
                <a:schemeClr val="dk1"/>
              </a:buClr>
              <a:buSzPts val="1100"/>
              <a:buFont typeface="Arial"/>
              <a:buNone/>
            </a:pPr>
            <a:r>
              <a:rPr lang="en-GB" sz="1000" b="0" i="0" u="none" strike="noStrike" cap="none" dirty="0">
                <a:solidFill>
                  <a:schemeClr val="dk1"/>
                </a:solidFill>
                <a:latin typeface="Atkinson Hyperlegible Next"/>
                <a:ea typeface="Atkinson Hyperlegible Next"/>
                <a:cs typeface="Atkinson Hyperlegible Next"/>
                <a:sym typeface="Atkinson Hyperlegible Next"/>
              </a:rPr>
              <a:t>Think about how you hold your phone. Sometimes you hold it tall (portrait) to read, and sometimes you turn it sideways (landscape) to watch a video.</a:t>
            </a:r>
            <a:endParaRPr sz="1000" b="0" i="0" u="none" strike="noStrike" cap="none"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0"/>
              </a:spcBef>
              <a:spcAft>
                <a:spcPts val="0"/>
              </a:spcAft>
              <a:buClr>
                <a:schemeClr val="dk1"/>
              </a:buClr>
              <a:buSzPts val="1100"/>
              <a:buFont typeface="Arial"/>
              <a:buNone/>
            </a:pPr>
            <a:endParaRPr sz="1000" b="0" i="0" u="none" strike="noStrike" cap="none"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0"/>
              </a:spcBef>
              <a:spcAft>
                <a:spcPts val="0"/>
              </a:spcAft>
              <a:buClr>
                <a:schemeClr val="dk1"/>
              </a:buClr>
              <a:buSzPts val="1100"/>
              <a:buFont typeface="Arial"/>
              <a:buNone/>
            </a:pPr>
            <a:r>
              <a:rPr lang="en-GB" sz="1000" b="0" i="0" u="none" strike="noStrike" cap="none" dirty="0">
                <a:solidFill>
                  <a:schemeClr val="dk1"/>
                </a:solidFill>
                <a:latin typeface="Atkinson Hyperlegible Next"/>
                <a:ea typeface="Atkinson Hyperlegible Next"/>
                <a:cs typeface="Atkinson Hyperlegible Next"/>
                <a:sym typeface="Atkinson Hyperlegible Next"/>
              </a:rPr>
              <a:t>For some people, turning their device is not an option. A person who uses a power wheelchair might have their tablet bolted to the armrest, so it won't fall. If a website forces the screen to be held portrait, but their tablet is locked to landscape, they can't use it. It's like bolting a TV in portrait orientation on your wall and being told to tilt your head to watch it.</a:t>
            </a:r>
            <a:endParaRPr sz="1000" b="0" i="0" u="none" strike="noStrike" cap="none" dirty="0">
              <a:solidFill>
                <a:schemeClr val="dk1"/>
              </a:solidFill>
              <a:latin typeface="Atkinson Hyperlegible Next"/>
              <a:ea typeface="Atkinson Hyperlegible Next"/>
              <a:cs typeface="Atkinson Hyperlegible Next"/>
              <a:sym typeface="Atkinson Hyperlegible Next"/>
            </a:endParaRPr>
          </a:p>
        </p:txBody>
      </p:sp>
      <p:sp>
        <p:nvSpPr>
          <p:cNvPr id="256"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57"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Clr>
                <a:schemeClr val="dk1"/>
              </a:buClr>
              <a:buSzPts val="1100"/>
              <a:buFont typeface="Arial"/>
              <a:buNone/>
            </a:pPr>
            <a:r>
              <a:rPr lang="en-GB" sz="1000" dirty="0">
                <a:solidFill>
                  <a:schemeClr val="dk1"/>
                </a:solidFill>
                <a:latin typeface="Atkinson Hyperlegible Next"/>
                <a:ea typeface="Atkinson Hyperlegible Next"/>
                <a:cs typeface="Atkinson Hyperlegible Next"/>
                <a:sym typeface="Atkinson Hyperlegible Next"/>
              </a:rPr>
              <a:t>Websites and apps should work no matter how the screen is turned</a:t>
            </a:r>
            <a:endParaRPr sz="1000" b="0" i="0" u="none" strike="noStrike" cap="none"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0"/>
              </a:spcBef>
              <a:spcAft>
                <a:spcPts val="0"/>
              </a:spcAft>
              <a:buClr>
                <a:schemeClr val="dk1"/>
              </a:buClr>
              <a:buSzPts val="1100"/>
              <a:buFont typeface="Arial"/>
              <a:buNone/>
            </a:pPr>
            <a:r>
              <a:rPr lang="en-GB" sz="1000" b="0" i="0" u="none" strike="noStrike" cap="none" dirty="0">
                <a:solidFill>
                  <a:schemeClr val="dk1"/>
                </a:solidFill>
                <a:latin typeface="Atkinson Hyperlegible Next"/>
                <a:ea typeface="Atkinson Hyperlegible Next"/>
                <a:cs typeface="Atkinson Hyperlegible Next"/>
                <a:sym typeface="Atkinson Hyperlegible Next"/>
              </a:rPr>
              <a:t>Never use code that forces the screen to stay in just one direction</a:t>
            </a:r>
          </a:p>
          <a:p>
            <a:pPr marL="0" marR="180000" lvl="0" indent="0" algn="l" rtl="0">
              <a:lnSpc>
                <a:spcPts val="1150"/>
              </a:lnSpc>
              <a:spcBef>
                <a:spcPts val="0"/>
              </a:spcBef>
              <a:spcAft>
                <a:spcPts val="0"/>
              </a:spcAft>
              <a:buClr>
                <a:schemeClr val="dk1"/>
              </a:buClr>
              <a:buSzPts val="1100"/>
              <a:buFont typeface="Arial"/>
              <a:buNone/>
            </a:pPr>
            <a:r>
              <a:rPr lang="en-GB" sz="1000" b="0" i="0" u="none" strike="noStrike" cap="none" dirty="0">
                <a:solidFill>
                  <a:schemeClr val="dk1"/>
                </a:solidFill>
                <a:latin typeface="Atkinson Hyperlegible Next"/>
                <a:ea typeface="Atkinson Hyperlegible Next"/>
                <a:cs typeface="Atkinson Hyperlegible Next"/>
                <a:sym typeface="Atkinson Hyperlegible Next"/>
              </a:rPr>
              <a:t>Build designs that stretch or stack neatly to fit the screen, whether it’s tall or wide</a:t>
            </a:r>
            <a:endParaRPr sz="1000" b="0" i="0" u="none" strike="noStrike" cap="none" dirty="0">
              <a:solidFill>
                <a:schemeClr val="dk1"/>
              </a:solidFill>
              <a:latin typeface="Atkinson Hyperlegible Next"/>
              <a:ea typeface="Atkinson Hyperlegible Next"/>
              <a:cs typeface="Atkinson Hyperlegible Next"/>
              <a:sym typeface="Atkinson Hyperlegible Next"/>
            </a:endParaRPr>
          </a:p>
        </p:txBody>
      </p:sp>
      <p:sp>
        <p:nvSpPr>
          <p:cNvPr id="258"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59"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marR="0" lvl="0" indent="0" algn="l" rtl="0">
              <a:lnSpc>
                <a:spcPts val="1400"/>
              </a:lnSpc>
              <a:spcBef>
                <a:spcPts val="0"/>
              </a:spcBef>
              <a:spcAft>
                <a:spcPts val="0"/>
              </a:spcAft>
              <a:buClr>
                <a:srgbClr val="000000"/>
              </a:buClr>
              <a:buSzPts val="1000"/>
              <a:buFont typeface="Arial"/>
              <a:buNone/>
            </a:pPr>
            <a:r>
              <a:rPr lang="en-GB" sz="1000" b="0" i="0" u="sng" strike="noStrike" cap="none">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W3C - Understanding Orientation</a:t>
            </a:r>
            <a:endParaRPr sz="1000" b="0" i="0" u="sng" strike="noStrike" cap="none">
              <a:solidFill>
                <a:schemeClr val="accent5"/>
              </a:solidFill>
              <a:latin typeface="Atkinson Hyperlegible Next"/>
              <a:ea typeface="Atkinson Hyperlegible Next"/>
              <a:cs typeface="Atkinson Hyperlegible Next"/>
              <a:sym typeface="Atkinson Hyperlegible Next"/>
            </a:endParaRPr>
          </a:p>
          <a:p>
            <a:pPr marL="0" marR="0" lvl="0" indent="0" algn="l" rtl="0">
              <a:lnSpc>
                <a:spcPts val="1400"/>
              </a:lnSpc>
              <a:spcBef>
                <a:spcPts val="0"/>
              </a:spcBef>
              <a:spcAft>
                <a:spcPts val="0"/>
              </a:spcAft>
              <a:buClr>
                <a:srgbClr val="000000"/>
              </a:buClr>
              <a:buSzPts val="1000"/>
              <a:buFont typeface="Arial"/>
              <a:buNone/>
            </a:pPr>
            <a:r>
              <a:rPr lang="en-GB" sz="1000" b="0" i="0" u="sng" strike="noStrike" cap="none">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A11y Tip: Device Orientation</a:t>
            </a:r>
            <a:endParaRPr sz="1000" b="0" i="0" u="sng" strike="noStrike" cap="none">
              <a:solidFill>
                <a:schemeClr val="accent5"/>
              </a:solidFill>
              <a:latin typeface="Atkinson Hyperlegible Next"/>
              <a:ea typeface="Atkinson Hyperlegible Next"/>
              <a:cs typeface="Atkinson Hyperlegible Next"/>
              <a:sym typeface="Atkinson Hyperlegible Next"/>
            </a:endParaRPr>
          </a:p>
        </p:txBody>
      </p:sp>
      <p:sp>
        <p:nvSpPr>
          <p:cNvPr id="260"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3840"/>
              </a:lnSpc>
              <a:spcBef>
                <a:spcPts val="0"/>
              </a:spcBef>
              <a:spcAft>
                <a:spcPts val="0"/>
              </a:spcAft>
              <a:buSzPts val="990"/>
              <a:buNone/>
            </a:pPr>
            <a:r>
              <a:rPr lang="en-GB" sz="3200" b="1">
                <a:latin typeface="Atkinson Hyperlegible Next"/>
                <a:ea typeface="Atkinson Hyperlegible Next"/>
                <a:cs typeface="Atkinson Hyperlegible Next"/>
                <a:sym typeface="Atkinson Hyperlegible Next"/>
              </a:rPr>
              <a:t>Error Messages &amp; Validation</a:t>
            </a:r>
            <a:endParaRPr sz="32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Form errors are a major barrier for all users, but they can completely block users with disabilities. Inaccessible errors include:</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Just highlighting a field in red is useless for screen reader users and people with colour blindness</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Vague messages like 'Invalid input' or 'Error' tell the user nothing about how to fix it</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When a form fails to submit, screen reader users are often left at the top of the page, not knowing what or where the error is</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Be specific. Don't say 'Invalid', instead say something like 'Please enter a valid email address'</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Don't use colour alone, always add a text message and/or an accessible icon next to the field</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Connect the error. Use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aria-</a:t>
            </a:r>
            <a:r>
              <a:rPr lang="en-GB" sz="1000" dirty="0" err="1">
                <a:solidFill>
                  <a:srgbClr val="FFFFFF"/>
                </a:solidFill>
                <a:highlight>
                  <a:srgbClr val="263238"/>
                </a:highlight>
                <a:latin typeface="Atkinson Hyperlegible Mono"/>
                <a:ea typeface="Atkinson Hyperlegible Mono"/>
                <a:cs typeface="Atkinson Hyperlegible Mono"/>
                <a:sym typeface="Atkinson Hyperlegible Mono"/>
              </a:rPr>
              <a:t>describedby</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a:t>
            </a:r>
            <a:r>
              <a:rPr lang="en-GB" sz="1000" dirty="0">
                <a:solidFill>
                  <a:schemeClr val="dk1"/>
                </a:solidFill>
                <a:latin typeface="Atkinson Hyperlegible Next"/>
                <a:ea typeface="Atkinson Hyperlegible Next"/>
                <a:cs typeface="Atkinson Hyperlegible Next"/>
                <a:sym typeface="Atkinson Hyperlegible Next"/>
              </a:rPr>
              <a:t> to link the input field to its error message</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Manage focus. If a form fails to submit, move focus to the first field with an error</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Use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aria-invalid="true" </a:t>
            </a:r>
            <a:r>
              <a:rPr lang="en-GB" sz="1000" dirty="0">
                <a:solidFill>
                  <a:schemeClr val="dk1"/>
                </a:solidFill>
                <a:latin typeface="Atkinson Hyperlegible Next"/>
                <a:ea typeface="Atkinson Hyperlegible Next"/>
                <a:cs typeface="Atkinson Hyperlegible Next"/>
                <a:sym typeface="Atkinson Hyperlegible Next"/>
              </a:rPr>
              <a:t> on the field so assistive tech knows it has an error</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W3C WAI - Validating Input</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Level Access - Designer Tips: Creating Accessible Forms</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5">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263"/>
        <p:cNvGrpSpPr/>
        <p:nvPr/>
      </p:nvGrpSpPr>
      <p:grpSpPr>
        <a:xfrm>
          <a:off x="0" y="0"/>
          <a:ext cx="0" cy="0"/>
          <a:chOff x="0" y="0"/>
          <a:chExt cx="0" cy="0"/>
        </a:xfrm>
      </p:grpSpPr>
      <p:sp>
        <p:nvSpPr>
          <p:cNvPr id="264"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266"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269"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265"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200"/>
              </a:lnSpc>
              <a:spcBef>
                <a:spcPts val="0"/>
              </a:spcBef>
              <a:spcAft>
                <a:spcPts val="0"/>
              </a:spcAft>
              <a:buSzPts val="990"/>
              <a:buNone/>
            </a:pPr>
            <a:r>
              <a:rPr lang="en-GB" sz="3500" b="1">
                <a:latin typeface="Atkinson Hyperlegible Next"/>
                <a:ea typeface="Atkinson Hyperlegible Next"/>
                <a:cs typeface="Atkinson Hyperlegible Next"/>
                <a:sym typeface="Atkinson Hyperlegible Next"/>
              </a:rPr>
              <a:t>Flashing &amp; Photosensitivity</a:t>
            </a:r>
            <a:endParaRPr sz="3500" b="1">
              <a:latin typeface="Atkinson Hyperlegible Next"/>
              <a:ea typeface="Atkinson Hyperlegible Next"/>
              <a:cs typeface="Atkinson Hyperlegible Next"/>
              <a:sym typeface="Atkinson Hyperlegible Next"/>
            </a:endParaRPr>
          </a:p>
        </p:txBody>
      </p:sp>
      <p:sp>
        <p:nvSpPr>
          <p:cNvPr id="267"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68"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High-energy videos with strobing effects or rapid transitions can be physically dangerous. For people with epilepsy, if content flashes more than three times per second, it can trigger seizures. For people with vestibular disorders (inner-ear balance issues), intense motion like fast spinning or "shaky cam" can cause instant dizziness, sickness, and vertigo.</a:t>
            </a:r>
            <a:endParaRPr sz="1000" b="0" i="0" u="none" strike="noStrike" cap="none">
              <a:solidFill>
                <a:schemeClr val="dk1"/>
              </a:solidFill>
              <a:latin typeface="Atkinson Hyperlegible Next"/>
              <a:ea typeface="Atkinson Hyperlegible Next"/>
              <a:cs typeface="Atkinson Hyperlegible Next"/>
              <a:sym typeface="Atkinson Hyperlegible Next"/>
            </a:endParaRPr>
          </a:p>
        </p:txBody>
      </p:sp>
      <p:sp>
        <p:nvSpPr>
          <p:cNvPr id="270"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71"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Safety is about moderation.</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Ensure nothing flashes more than three times in one second</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Avoid rapid spinning or intense zooming</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If a video must contain flashing (e.g. concert footage), add a static "Warning: Flashing images" cover slide so users can scroll past before it auto-plays</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Avoid autoplay on websites; let users choose to start the video manually</a:t>
            </a:r>
            <a:endParaRPr sz="1000">
              <a:solidFill>
                <a:schemeClr val="dk1"/>
              </a:solidFill>
              <a:latin typeface="Atkinson Hyperlegible Next"/>
              <a:ea typeface="Atkinson Hyperlegible Next"/>
              <a:cs typeface="Atkinson Hyperlegible Next"/>
              <a:sym typeface="Atkinson Hyperlegible Next"/>
            </a:endParaRPr>
          </a:p>
        </p:txBody>
      </p:sp>
      <p:sp>
        <p:nvSpPr>
          <p:cNvPr id="272"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73"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Epilepsy Society - Photosensitive Epilepsy</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Designing Safer Web Animation For Motion Sensitivity</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274"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277"/>
        <p:cNvGrpSpPr/>
        <p:nvPr/>
      </p:nvGrpSpPr>
      <p:grpSpPr>
        <a:xfrm>
          <a:off x="0" y="0"/>
          <a:ext cx="0" cy="0"/>
          <a:chOff x="0" y="0"/>
          <a:chExt cx="0" cy="0"/>
        </a:xfrm>
      </p:grpSpPr>
      <p:sp>
        <p:nvSpPr>
          <p:cNvPr id="278"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280"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283"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279"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200"/>
              </a:lnSpc>
              <a:spcBef>
                <a:spcPts val="0"/>
              </a:spcBef>
              <a:spcAft>
                <a:spcPts val="0"/>
              </a:spcAft>
              <a:buSzPts val="990"/>
              <a:buNone/>
            </a:pPr>
            <a:r>
              <a:rPr lang="en-GB" sz="3500" b="1">
                <a:latin typeface="Atkinson Hyperlegible Next"/>
                <a:ea typeface="Atkinson Hyperlegible Next"/>
                <a:cs typeface="Atkinson Hyperlegible Next"/>
                <a:sym typeface="Atkinson Hyperlegible Next"/>
              </a:rPr>
              <a:t>Focus States</a:t>
            </a:r>
            <a:endParaRPr sz="3500" b="1">
              <a:latin typeface="Atkinson Hyperlegible Next"/>
              <a:ea typeface="Atkinson Hyperlegible Next"/>
              <a:cs typeface="Atkinson Hyperlegible Next"/>
              <a:sym typeface="Atkinson Hyperlegible Next"/>
            </a:endParaRPr>
          </a:p>
        </p:txBody>
      </p:sp>
      <p:sp>
        <p:nvSpPr>
          <p:cNvPr id="281"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82"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Clr>
                <a:schemeClr val="dk1"/>
              </a:buClr>
              <a:buSzPts val="1100"/>
              <a:buFont typeface="Arial"/>
              <a:buNone/>
            </a:pPr>
            <a:r>
              <a:rPr lang="en-GB" sz="1000" dirty="0">
                <a:solidFill>
                  <a:schemeClr val="dk1"/>
                </a:solidFill>
                <a:latin typeface="Atkinson Hyperlegible Next"/>
                <a:ea typeface="Atkinson Hyperlegible Next"/>
                <a:cs typeface="Atkinson Hyperlegible Next"/>
                <a:sym typeface="Atkinson Hyperlegible Next"/>
              </a:rPr>
              <a:t>Focus states occur when we focus on an interactive element. Interactive elements include links, buttons, and input fields. You can focus on an element by clicking it (if the click doesn't take you somewhere else), or by pressing the ‘Tab’ key until the element is selected.</a:t>
            </a:r>
            <a:endParaRPr sz="1000"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0"/>
              </a:spcBef>
              <a:spcAft>
                <a:spcPts val="0"/>
              </a:spcAft>
              <a:buClr>
                <a:schemeClr val="dk1"/>
              </a:buClr>
              <a:buSzPts val="1100"/>
              <a:buFont typeface="Arial"/>
              <a:buNone/>
            </a:pPr>
            <a:endParaRPr sz="1000"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0"/>
              </a:spcBef>
              <a:spcAft>
                <a:spcPts val="0"/>
              </a:spcAft>
              <a:buClr>
                <a:schemeClr val="dk1"/>
              </a:buClr>
              <a:buSzPts val="1100"/>
              <a:buFont typeface="Arial"/>
              <a:buNone/>
            </a:pPr>
            <a:r>
              <a:rPr lang="en-GB" sz="1000" dirty="0">
                <a:solidFill>
                  <a:schemeClr val="dk1"/>
                </a:solidFill>
                <a:latin typeface="Atkinson Hyperlegible Next"/>
                <a:ea typeface="Atkinson Hyperlegible Next"/>
                <a:cs typeface="Atkinson Hyperlegible Next"/>
                <a:sym typeface="Atkinson Hyperlegible Next"/>
              </a:rPr>
              <a:t>Focus states have their own WCAG rules. The focus indicator must be visible, have a contrast ratio of at least 3:1 against nearby colours, and not be completely hidden by sticky headers or other content.</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284"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85"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If you're building or designing a new component, make sure its focus state meets all three of these rules.</a:t>
            </a:r>
            <a:endParaRPr sz="1000">
              <a:solidFill>
                <a:schemeClr val="dk1"/>
              </a:solidFill>
              <a:latin typeface="Atkinson Hyperlegible Next"/>
              <a:ea typeface="Atkinson Hyperlegible Next"/>
              <a:cs typeface="Atkinson Hyperlegible Next"/>
              <a:sym typeface="Atkinson Hyperlegible Next"/>
            </a:endParaRPr>
          </a:p>
        </p:txBody>
      </p:sp>
      <p:sp>
        <p:nvSpPr>
          <p:cNvPr id="286"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87"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Understanding focus state styles</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Wise - Focus states</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6"/>
              </a:rPr>
              <a:t>Focusing on focus states</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288"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291"/>
        <p:cNvGrpSpPr/>
        <p:nvPr/>
      </p:nvGrpSpPr>
      <p:grpSpPr>
        <a:xfrm>
          <a:off x="0" y="0"/>
          <a:ext cx="0" cy="0"/>
          <a:chOff x="0" y="0"/>
          <a:chExt cx="0" cy="0"/>
        </a:xfrm>
      </p:grpSpPr>
      <p:sp>
        <p:nvSpPr>
          <p:cNvPr id="29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29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29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29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200"/>
              </a:lnSpc>
              <a:spcBef>
                <a:spcPts val="0"/>
              </a:spcBef>
              <a:spcAft>
                <a:spcPts val="0"/>
              </a:spcAft>
              <a:buSzPts val="990"/>
              <a:buNone/>
            </a:pPr>
            <a:r>
              <a:rPr lang="en-GB" sz="3500" b="1">
                <a:latin typeface="Atkinson Hyperlegible Next"/>
                <a:ea typeface="Atkinson Hyperlegible Next"/>
                <a:cs typeface="Atkinson Hyperlegible Next"/>
                <a:sym typeface="Atkinson Hyperlegible Next"/>
              </a:rPr>
              <a:t>Focus Traps</a:t>
            </a:r>
            <a:endParaRPr sz="3500" b="1">
              <a:latin typeface="Atkinson Hyperlegible Next"/>
              <a:ea typeface="Atkinson Hyperlegible Next"/>
              <a:cs typeface="Atkinson Hyperlegible Next"/>
              <a:sym typeface="Atkinson Hyperlegible Next"/>
            </a:endParaRPr>
          </a:p>
        </p:txBody>
      </p:sp>
      <p:sp>
        <p:nvSpPr>
          <p:cNvPr id="29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9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Clr>
                <a:schemeClr val="dk1"/>
              </a:buClr>
              <a:buSzPts val="1100"/>
              <a:buFont typeface="Arial"/>
              <a:buNone/>
            </a:pPr>
            <a:r>
              <a:rPr lang="en-GB" sz="1000" dirty="0">
                <a:solidFill>
                  <a:schemeClr val="dk1"/>
                </a:solidFill>
                <a:latin typeface="Atkinson Hyperlegible Next"/>
                <a:ea typeface="Atkinson Hyperlegible Next"/>
                <a:cs typeface="Atkinson Hyperlegible Next"/>
                <a:sym typeface="Atkinson Hyperlegible Next"/>
              </a:rPr>
              <a:t>A focus trap keeps keyboard focus inside one part of the page while it's open, such as a modal. Pressing Tab only moves between the items inside it, so the user doesn't get lost on the page behind it. A good focus trap always lets the user leave, for example by pressing Escape or using a close button.</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29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9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Only use a focus trap where it's needed, such as in a modal. Unwanted traps can be added by accident. Always test your pages using only the keyboard before any changes go live.</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0"/>
              </a:spcBef>
              <a:spcAft>
                <a:spcPts val="0"/>
              </a:spcAft>
              <a:buClr>
                <a:schemeClr val="dk1"/>
              </a:buClr>
              <a:buSzPts val="1100"/>
              <a:buFont typeface="Arial"/>
              <a:buNone/>
            </a:pP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If you genuinely want a focus trap, use a pre-built accessible component like a Modal, which handles focus trap behaviour automatically.</a:t>
            </a:r>
            <a:endParaRPr sz="1000">
              <a:solidFill>
                <a:schemeClr val="dk1"/>
              </a:solidFill>
              <a:latin typeface="Atkinson Hyperlegible Next"/>
              <a:ea typeface="Atkinson Hyperlegible Next"/>
              <a:cs typeface="Atkinson Hyperlegible Next"/>
              <a:sym typeface="Atkinson Hyperlegible Next"/>
            </a:endParaRPr>
          </a:p>
        </p:txBody>
      </p:sp>
      <p:sp>
        <p:nvSpPr>
          <p:cNvPr id="30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0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A Primer on Focus Trapping</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How to Build Accessible Modals with Focus Traps</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30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Fonts</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Not all fonts are created equal. Some fonts may appear to be easy to read to some, but incredibly challenging for others.</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Fonts are impactful to everyone, but especially for the following people:</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People with reading difficulties (like dyslexia)</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People with visual impairments</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dirty="0">
                <a:solidFill>
                  <a:schemeClr val="dk1"/>
                </a:solidFill>
                <a:latin typeface="Atkinson Hyperlegible Next"/>
                <a:ea typeface="Atkinson Hyperlegible Next"/>
                <a:cs typeface="Atkinson Hyperlegible Next"/>
                <a:sym typeface="Atkinson Hyperlegible Next"/>
              </a:rPr>
              <a:t>Mirroring is when a reader mixes up two characters, because one looks like the other turned around (e.g.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b </a:t>
            </a:r>
            <a:r>
              <a:rPr lang="en-GB" sz="1000" dirty="0">
                <a:solidFill>
                  <a:schemeClr val="dk1"/>
                </a:solidFill>
                <a:latin typeface="Atkinson Hyperlegible Next"/>
                <a:ea typeface="Atkinson Hyperlegible Next"/>
                <a:cs typeface="Atkinson Hyperlegible Next"/>
                <a:sym typeface="Atkinson Hyperlegible Next"/>
              </a:rPr>
              <a:t> and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d </a:t>
            </a:r>
            <a:r>
              <a:rPr lang="en-GB" sz="1000" dirty="0">
                <a:solidFill>
                  <a:schemeClr val="dk1"/>
                </a:solidFill>
                <a:latin typeface="Atkinson Hyperlegible Next"/>
                <a:ea typeface="Atkinson Hyperlegible Next"/>
                <a:cs typeface="Atkinson Hyperlegible Next"/>
                <a:sym typeface="Atkinson Hyperlegible Next"/>
              </a:rPr>
              <a:t>). Transposition is when letters seem to swap places (e.g. “loin” read as “lion”).</a:t>
            </a:r>
            <a:endParaRPr sz="1000"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dirty="0">
                <a:solidFill>
                  <a:schemeClr val="dk1"/>
                </a:solidFill>
                <a:latin typeface="Atkinson Hyperlegible Next"/>
                <a:ea typeface="Atkinson Hyperlegible Next"/>
                <a:cs typeface="Atkinson Hyperlegible Next"/>
                <a:sym typeface="Atkinson Hyperlegible Next"/>
              </a:rPr>
              <a:t>To help, choose a font where pairs like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q p, d b, 0 O, n u, </a:t>
            </a:r>
            <a:r>
              <a:rPr lang="en-GB" sz="1000" dirty="0" err="1">
                <a:solidFill>
                  <a:srgbClr val="FFFFFF"/>
                </a:solidFill>
                <a:highlight>
                  <a:srgbClr val="263238"/>
                </a:highlight>
                <a:latin typeface="Atkinson Hyperlegible Mono"/>
                <a:ea typeface="Atkinson Hyperlegible Mono"/>
                <a:cs typeface="Atkinson Hyperlegible Mono"/>
                <a:sym typeface="Atkinson Hyperlegible Mono"/>
              </a:rPr>
              <a:t>i</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l 1 I, 6 9, a 8, a 6, 6 g 9 </a:t>
            </a:r>
            <a:r>
              <a:rPr lang="en-GB" sz="1000" dirty="0">
                <a:solidFill>
                  <a:schemeClr val="dk1"/>
                </a:solidFill>
                <a:latin typeface="Atkinson Hyperlegible Next"/>
                <a:ea typeface="Atkinson Hyperlegible Next"/>
                <a:cs typeface="Atkinson Hyperlegible Next"/>
                <a:sym typeface="Atkinson Hyperlegible Next"/>
              </a:rPr>
              <a:t> and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a:t>
            </a:r>
            <a:r>
              <a:rPr lang="en-GB" sz="1000" dirty="0" err="1">
                <a:solidFill>
                  <a:srgbClr val="FFFFFF"/>
                </a:solidFill>
                <a:highlight>
                  <a:srgbClr val="263238"/>
                </a:highlight>
                <a:latin typeface="Atkinson Hyperlegible Mono"/>
                <a:ea typeface="Atkinson Hyperlegible Mono"/>
                <a:cs typeface="Atkinson Hyperlegible Mono"/>
                <a:sym typeface="Atkinson Hyperlegible Mono"/>
              </a:rPr>
              <a:t>rn</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m </a:t>
            </a:r>
            <a:r>
              <a:rPr lang="en-GB" sz="1000" dirty="0">
                <a:solidFill>
                  <a:schemeClr val="dk1"/>
                </a:solidFill>
                <a:latin typeface="Atkinson Hyperlegible Next"/>
                <a:ea typeface="Atkinson Hyperlegible Next"/>
                <a:cs typeface="Atkinson Hyperlegible Next"/>
                <a:sym typeface="Atkinson Hyperlegible Next"/>
              </a:rPr>
              <a:t> look clearly different from each other.</a:t>
            </a:r>
            <a:endParaRPr sz="1000"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dirty="0">
                <a:solidFill>
                  <a:schemeClr val="dk1"/>
                </a:solidFill>
                <a:latin typeface="Atkinson Hyperlegible Next"/>
                <a:ea typeface="Atkinson Hyperlegible Next"/>
                <a:cs typeface="Atkinson Hyperlegible Next"/>
                <a:sym typeface="Atkinson Hyperlegible Next"/>
              </a:rPr>
              <a:t>Fonts such as Atkinson Hyperlegible Next have become popular with individuals who have visual or cognitive disabilities.</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Introducing accessibility in typography</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Siteimprove: Accessible fonts</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What is an accessible font?</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Forms</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An accessible form is an online form that everyone can fill in, including people with vision, movement, or cognitive disabilities. Inaccessible forms create significant barriers, including:</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Missing or unlinked labels</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Poor keyboard navigation</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Vague error messages</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Small tap targets</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Overly complex layouts or time limits</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Always use </a:t>
            </a:r>
            <a:r>
              <a:rPr lang="en-GB" sz="1000">
                <a:solidFill>
                  <a:srgbClr val="FFFFFF"/>
                </a:solidFill>
                <a:highlight>
                  <a:srgbClr val="263238"/>
                </a:highlight>
                <a:latin typeface="Atkinson Hyperlegible Mono"/>
                <a:ea typeface="Atkinson Hyperlegible Mono"/>
                <a:cs typeface="Atkinson Hyperlegible Mono"/>
                <a:sym typeface="Atkinson Hyperlegible Mono"/>
              </a:rPr>
              <a:t> &lt;label&gt; </a:t>
            </a:r>
            <a:r>
              <a:rPr lang="en-GB" sz="1000">
                <a:solidFill>
                  <a:schemeClr val="dk1"/>
                </a:solidFill>
                <a:latin typeface="Atkinson Hyperlegible Next"/>
                <a:ea typeface="Atkinson Hyperlegible Next"/>
                <a:cs typeface="Atkinson Hyperlegible Next"/>
                <a:sym typeface="Atkinson Hyperlegible Next"/>
              </a:rPr>
              <a:t> tags and associate them with their inputs</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Use a </a:t>
            </a:r>
            <a:r>
              <a:rPr lang="en-GB" sz="1000">
                <a:solidFill>
                  <a:srgbClr val="FFFFFF"/>
                </a:solidFill>
                <a:highlight>
                  <a:srgbClr val="263238"/>
                </a:highlight>
                <a:latin typeface="Atkinson Hyperlegible Mono"/>
                <a:ea typeface="Atkinson Hyperlegible Mono"/>
                <a:cs typeface="Atkinson Hyperlegible Mono"/>
                <a:sym typeface="Atkinson Hyperlegible Mono"/>
              </a:rPr>
              <a:t> &lt;fieldset&gt; </a:t>
            </a:r>
            <a:r>
              <a:rPr lang="en-GB" sz="1000">
                <a:solidFill>
                  <a:schemeClr val="dk1"/>
                </a:solidFill>
                <a:latin typeface="Atkinson Hyperlegible Next"/>
                <a:ea typeface="Atkinson Hyperlegible Next"/>
                <a:cs typeface="Atkinson Hyperlegible Next"/>
                <a:sym typeface="Atkinson Hyperlegible Next"/>
              </a:rPr>
              <a:t> to group related items and a </a:t>
            </a:r>
            <a:r>
              <a:rPr lang="en-GB" sz="1000">
                <a:solidFill>
                  <a:srgbClr val="FFFFFF"/>
                </a:solidFill>
                <a:highlight>
                  <a:srgbClr val="263238"/>
                </a:highlight>
                <a:latin typeface="Atkinson Hyperlegible Mono"/>
                <a:ea typeface="Atkinson Hyperlegible Mono"/>
                <a:cs typeface="Atkinson Hyperlegible Mono"/>
                <a:sym typeface="Atkinson Hyperlegible Mono"/>
              </a:rPr>
              <a:t> &lt;legend&gt; </a:t>
            </a:r>
            <a:r>
              <a:rPr lang="en-GB" sz="1000">
                <a:solidFill>
                  <a:schemeClr val="dk1"/>
                </a:solidFill>
                <a:latin typeface="Atkinson Hyperlegible Next"/>
                <a:ea typeface="Atkinson Hyperlegible Next"/>
                <a:cs typeface="Atkinson Hyperlegible Next"/>
                <a:sym typeface="Atkinson Hyperlegible Next"/>
              </a:rPr>
              <a:t> to describe the group</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Provide clear error validation that identifies the field, describes the problem, and suggests a correction</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Ensure every form field, link, and button can be reached using only the keyboard, in a logical sequence</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Use high-contrast colours, and ensure all clickable elements have a large enough target size</a:t>
            </a:r>
            <a:endParaRPr sz="100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W3C WAI: Forms Tutorial</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WebAIM: Creating Accessible Forms</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MDN: Web Forms</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305"/>
        <p:cNvGrpSpPr/>
        <p:nvPr/>
      </p:nvGrpSpPr>
      <p:grpSpPr>
        <a:xfrm>
          <a:off x="0" y="0"/>
          <a:ext cx="0" cy="0"/>
          <a:chOff x="0" y="0"/>
          <a:chExt cx="0" cy="0"/>
        </a:xfrm>
      </p:grpSpPr>
      <p:sp>
        <p:nvSpPr>
          <p:cNvPr id="306"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08"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11"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07"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080"/>
              </a:lnSpc>
              <a:spcBef>
                <a:spcPts val="0"/>
              </a:spcBef>
              <a:spcAft>
                <a:spcPts val="0"/>
              </a:spcAft>
              <a:buSzPts val="1100"/>
              <a:buNone/>
            </a:pPr>
            <a:r>
              <a:rPr lang="en-GB" sz="3400" b="1">
                <a:latin typeface="Atkinson Hyperlegible Next"/>
                <a:ea typeface="Atkinson Hyperlegible Next"/>
                <a:cs typeface="Atkinson Hyperlegible Next"/>
                <a:sym typeface="Atkinson Hyperlegible Next"/>
              </a:rPr>
              <a:t>Good Alt Text</a:t>
            </a:r>
            <a:endParaRPr sz="3400" b="1">
              <a:latin typeface="Atkinson Hyperlegible Next"/>
              <a:ea typeface="Atkinson Hyperlegible Next"/>
              <a:cs typeface="Atkinson Hyperlegible Next"/>
              <a:sym typeface="Atkinson Hyperlegible Next"/>
            </a:endParaRPr>
          </a:p>
        </p:txBody>
      </p:sp>
      <p:sp>
        <p:nvSpPr>
          <p:cNvPr id="309"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10"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90000" lvl="0" indent="0" algn="l" rtl="0">
              <a:lnSpc>
                <a:spcPts val="1150"/>
              </a:lnSpc>
              <a:spcBef>
                <a:spcPts val="600"/>
              </a:spcBef>
              <a:spcAft>
                <a:spcPts val="600"/>
              </a:spcAft>
              <a:buClr>
                <a:schemeClr val="dk1"/>
              </a:buClr>
              <a:buSzPts val="1100"/>
              <a:buFont typeface="Arial"/>
              <a:buNone/>
            </a:pPr>
            <a:r>
              <a:rPr lang="en-GB" sz="1000" dirty="0">
                <a:solidFill>
                  <a:schemeClr val="dk1"/>
                </a:solidFill>
                <a:latin typeface="Atkinson Hyperlegible Next"/>
                <a:ea typeface="Atkinson Hyperlegible Next"/>
                <a:cs typeface="Atkinson Hyperlegible Next"/>
                <a:sym typeface="Atkinson Hyperlegible Next"/>
              </a:rPr>
              <a:t>While basic alt text just labels an image, good alt text explains its purpose. It bridges the gap between seeing a visual and understanding why it’s there.</a:t>
            </a:r>
            <a:endParaRPr sz="1000" dirty="0">
              <a:solidFill>
                <a:schemeClr val="dk1"/>
              </a:solidFill>
              <a:latin typeface="Atkinson Hyperlegible Next"/>
              <a:ea typeface="Atkinson Hyperlegible Next"/>
              <a:cs typeface="Atkinson Hyperlegible Next"/>
              <a:sym typeface="Atkinson Hyperlegible Next"/>
            </a:endParaRPr>
          </a:p>
          <a:p>
            <a:pPr marL="457200" marR="90000" lvl="0" indent="-292100" algn="l" rtl="0">
              <a:lnSpc>
                <a:spcPts val="1150"/>
              </a:lnSpc>
              <a:spcBef>
                <a:spcPts val="60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Delivers the exact message, data, or emotion the image is meant to convey</a:t>
            </a:r>
            <a:endParaRPr sz="1000" dirty="0">
              <a:solidFill>
                <a:schemeClr val="dk1"/>
              </a:solidFill>
              <a:latin typeface="Atkinson Hyperlegible Next"/>
              <a:ea typeface="Atkinson Hyperlegible Next"/>
              <a:cs typeface="Atkinson Hyperlegible Next"/>
              <a:sym typeface="Atkinson Hyperlegible Next"/>
            </a:endParaRPr>
          </a:p>
          <a:p>
            <a:pPr marL="457200" marR="9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Provides an equivalent user experience instead of just ticking a compliance box</a:t>
            </a:r>
            <a:endParaRPr sz="1000" dirty="0">
              <a:solidFill>
                <a:schemeClr val="dk1"/>
              </a:solidFill>
              <a:latin typeface="Atkinson Hyperlegible Next"/>
              <a:ea typeface="Atkinson Hyperlegible Next"/>
              <a:cs typeface="Atkinson Hyperlegible Next"/>
              <a:sym typeface="Atkinson Hyperlegible Next"/>
            </a:endParaRPr>
          </a:p>
          <a:p>
            <a:pPr marL="457200" marR="9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Prevents confusion caused by vague descriptions like ‘chart’ or ‘screenshot’</a:t>
            </a:r>
            <a:endParaRPr sz="1000" dirty="0">
              <a:solidFill>
                <a:schemeClr val="dk1"/>
              </a:solidFill>
              <a:latin typeface="Atkinson Hyperlegible Next"/>
              <a:ea typeface="Atkinson Hyperlegible Next"/>
              <a:cs typeface="Atkinson Hyperlegible Next"/>
              <a:sym typeface="Atkinson Hyperlegible Next"/>
            </a:endParaRPr>
          </a:p>
          <a:p>
            <a:pPr marL="457200" marR="9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Focuses only on the details that matter to the surrounding text</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312"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a:t>
            </a:r>
            <a:r>
              <a:rPr lang="en-GB" sz="2200" b="1">
                <a:solidFill>
                  <a:schemeClr val="dk1"/>
                </a:solidFill>
                <a:latin typeface="Atkinson Hyperlegible Next"/>
                <a:ea typeface="Atkinson Hyperlegible Next"/>
                <a:cs typeface="Atkinson Hyperlegible Next"/>
                <a:sym typeface="Atkinson Hyperlegible Next"/>
              </a:rPr>
              <a:t>support</a:t>
            </a:r>
            <a:r>
              <a:rPr lang="en-GB" sz="2200" b="1" i="0" u="none" strike="noStrike" cap="none">
                <a:solidFill>
                  <a:schemeClr val="dk1"/>
                </a:solidFill>
                <a:latin typeface="Atkinson Hyperlegible Next"/>
                <a:ea typeface="Atkinson Hyperlegible Next"/>
                <a:cs typeface="Atkinson Hyperlegible Next"/>
                <a:sym typeface="Atkinson Hyperlegible Next"/>
              </a:rPr>
              <a: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13"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90000" lvl="0" indent="0" algn="l" rtl="0">
              <a:lnSpc>
                <a:spcPts val="1150"/>
              </a:lnSpc>
              <a:spcBef>
                <a:spcPts val="600"/>
              </a:spcBef>
              <a:spcAft>
                <a:spcPts val="600"/>
              </a:spcAft>
              <a:buClr>
                <a:schemeClr val="dk1"/>
              </a:buClr>
              <a:buSzPts val="1100"/>
              <a:buFont typeface="Arial"/>
              <a:buNone/>
            </a:pPr>
            <a:r>
              <a:rPr lang="en-GB" sz="1000" dirty="0">
                <a:solidFill>
                  <a:schemeClr val="dk1"/>
                </a:solidFill>
                <a:latin typeface="Atkinson Hyperlegible Next"/>
                <a:ea typeface="Atkinson Hyperlegible Next"/>
                <a:cs typeface="Atkinson Hyperlegible Next"/>
                <a:sym typeface="Atkinson Hyperlegible Next"/>
              </a:rPr>
              <a:t>Supporting good alt text means moving past basic labels and focusing on the specific message your image is meant to communicate.</a:t>
            </a:r>
            <a:endParaRPr sz="1000" dirty="0">
              <a:solidFill>
                <a:schemeClr val="dk1"/>
              </a:solidFill>
              <a:latin typeface="Atkinson Hyperlegible Next"/>
              <a:ea typeface="Atkinson Hyperlegible Next"/>
              <a:cs typeface="Atkinson Hyperlegible Next"/>
              <a:sym typeface="Atkinson Hyperlegible Next"/>
            </a:endParaRPr>
          </a:p>
          <a:p>
            <a:pPr marL="457200" marR="90000" lvl="0" indent="-292100" algn="l" rtl="0">
              <a:lnSpc>
                <a:spcPts val="1150"/>
              </a:lnSpc>
              <a:spcBef>
                <a:spcPts val="60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Think about what information a user misses if the image fails to load</a:t>
            </a:r>
            <a:endParaRPr sz="1000" dirty="0">
              <a:solidFill>
                <a:schemeClr val="dk1"/>
              </a:solidFill>
              <a:latin typeface="Atkinson Hyperlegible Next"/>
              <a:ea typeface="Atkinson Hyperlegible Next"/>
              <a:cs typeface="Atkinson Hyperlegible Next"/>
              <a:sym typeface="Atkinson Hyperlegible Next"/>
            </a:endParaRPr>
          </a:p>
          <a:p>
            <a:pPr marL="457200" marR="9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Tailor the text to match the specific context of the surrounding page</a:t>
            </a:r>
            <a:endParaRPr sz="1000" dirty="0">
              <a:solidFill>
                <a:schemeClr val="dk1"/>
              </a:solidFill>
              <a:latin typeface="Atkinson Hyperlegible Next"/>
              <a:ea typeface="Atkinson Hyperlegible Next"/>
              <a:cs typeface="Atkinson Hyperlegible Next"/>
              <a:sym typeface="Atkinson Hyperlegible Next"/>
            </a:endParaRPr>
          </a:p>
          <a:p>
            <a:pPr marL="457200" marR="9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Avoid using alt text like ‘</a:t>
            </a:r>
            <a:r>
              <a:rPr lang="en-GB" sz="1000" dirty="0" err="1">
                <a:solidFill>
                  <a:schemeClr val="dk1"/>
                </a:solidFill>
                <a:latin typeface="Atkinson Hyperlegible Next"/>
                <a:ea typeface="Atkinson Hyperlegible Next"/>
                <a:cs typeface="Atkinson Hyperlegible Next"/>
                <a:sym typeface="Atkinson Hyperlegible Next"/>
              </a:rPr>
              <a:t>image.png</a:t>
            </a:r>
            <a:r>
              <a:rPr lang="en-GB" sz="1000" dirty="0">
                <a:solidFill>
                  <a:schemeClr val="dk1"/>
                </a:solidFill>
                <a:latin typeface="Atkinson Hyperlegible Next"/>
                <a:ea typeface="Atkinson Hyperlegible Next"/>
                <a:cs typeface="Atkinson Hyperlegible Next"/>
                <a:sym typeface="Atkinson Hyperlegible Next"/>
              </a:rPr>
              <a:t>’ or ‘graph’, which give the user zero useful context</a:t>
            </a:r>
            <a:endParaRPr sz="1000" dirty="0">
              <a:solidFill>
                <a:schemeClr val="dk1"/>
              </a:solidFill>
              <a:latin typeface="Atkinson Hyperlegible Next"/>
              <a:ea typeface="Atkinson Hyperlegible Next"/>
              <a:cs typeface="Atkinson Hyperlegible Next"/>
              <a:sym typeface="Atkinson Hyperlegible Next"/>
            </a:endParaRPr>
          </a:p>
          <a:p>
            <a:pPr marL="457200" marR="9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Use good alt text like ‘Line graph showing a twenty percent increase in app sign-ups this quarter’ to provide immediate value</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314"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15"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4"/>
              </a:rPr>
              <a:t>Write helpful Alt Text to describe images</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5"/>
              </a:rPr>
              <a:t>Good Alt Text, Bad Alt Text — Making Your Content Perceivable</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6"/>
              </a:rPr>
              <a:t>What’s the alternative? How to write good alt text</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316"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319"/>
        <p:cNvGrpSpPr/>
        <p:nvPr/>
      </p:nvGrpSpPr>
      <p:grpSpPr>
        <a:xfrm>
          <a:off x="0" y="0"/>
          <a:ext cx="0" cy="0"/>
          <a:chOff x="0" y="0"/>
          <a:chExt cx="0" cy="0"/>
        </a:xfrm>
      </p:grpSpPr>
      <p:sp>
        <p:nvSpPr>
          <p:cNvPr id="320"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22"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25"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21"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200"/>
              </a:lnSpc>
              <a:spcBef>
                <a:spcPts val="0"/>
              </a:spcBef>
              <a:spcAft>
                <a:spcPts val="0"/>
              </a:spcAft>
              <a:buSzPts val="990"/>
              <a:buNone/>
            </a:pPr>
            <a:r>
              <a:rPr lang="en-GB" sz="3500" b="1">
                <a:latin typeface="Atkinson Hyperlegible Next"/>
                <a:ea typeface="Atkinson Hyperlegible Next"/>
                <a:cs typeface="Atkinson Hyperlegible Next"/>
                <a:sym typeface="Atkinson Hyperlegible Next"/>
              </a:rPr>
              <a:t>Head Pointer</a:t>
            </a:r>
            <a:endParaRPr sz="3500" b="1">
              <a:latin typeface="Atkinson Hyperlegible Next"/>
              <a:ea typeface="Atkinson Hyperlegible Next"/>
              <a:cs typeface="Atkinson Hyperlegible Next"/>
              <a:sym typeface="Atkinson Hyperlegible Next"/>
            </a:endParaRPr>
          </a:p>
        </p:txBody>
      </p:sp>
      <p:sp>
        <p:nvSpPr>
          <p:cNvPr id="323"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24"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Head pointer allows users with limited hand function to control a computer cursor using head movements and, in some cases, facial expressions. It's an accessibility feature available on macOS (sorry, Windows and Linux users) and can be enabled through System Settings.</a:t>
            </a:r>
            <a:endParaRPr sz="1000">
              <a:solidFill>
                <a:schemeClr val="dk1"/>
              </a:solidFill>
              <a:latin typeface="Atkinson Hyperlegible Next"/>
              <a:ea typeface="Atkinson Hyperlegible Next"/>
              <a:cs typeface="Atkinson Hyperlegible Next"/>
              <a:sym typeface="Atkinson Hyperlegible Next"/>
            </a:endParaRPr>
          </a:p>
        </p:txBody>
      </p:sp>
      <p:sp>
        <p:nvSpPr>
          <p:cNvPr id="326"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a:t>
            </a:r>
            <a:r>
              <a:rPr lang="en-GB" sz="2200" b="1">
                <a:solidFill>
                  <a:schemeClr val="dk1"/>
                </a:solidFill>
                <a:latin typeface="Atkinson Hyperlegible Next"/>
                <a:ea typeface="Atkinson Hyperlegible Next"/>
                <a:cs typeface="Atkinson Hyperlegible Next"/>
                <a:sym typeface="Atkinson Hyperlegible Next"/>
              </a:rPr>
              <a:t>use</a:t>
            </a:r>
            <a:r>
              <a:rPr lang="en-GB" sz="2200" b="1" i="0" u="none" strike="noStrike" cap="none">
                <a:solidFill>
                  <a:schemeClr val="dk1"/>
                </a:solidFill>
                <a:latin typeface="Atkinson Hyperlegible Next"/>
                <a:ea typeface="Atkinson Hyperlegible Next"/>
                <a:cs typeface="Atkinson Hyperlegible Next"/>
                <a:sym typeface="Atkinson Hyperlegible Next"/>
              </a:rPr>
              <a: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27"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dirty="0">
                <a:solidFill>
                  <a:schemeClr val="dk1"/>
                </a:solidFill>
                <a:latin typeface="Atkinson Hyperlegible Next"/>
                <a:ea typeface="Atkinson Hyperlegible Next"/>
                <a:cs typeface="Atkinson Hyperlegible Next"/>
                <a:sym typeface="Atkinson Hyperlegible Next"/>
              </a:rPr>
              <a:t>As Head Pointer is so customisable, a full breakdown isn't possible here. However, the short version is that it can control your cursor by tracking your head movements, and it can use facial expressions to perform certain actions. Try sticking your tongue out to left-click, or if you can wink, that's a fun option to experiment with!</a:t>
            </a:r>
            <a:endParaRPr sz="1000"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600"/>
              </a:spcAft>
              <a:buNone/>
            </a:pPr>
            <a:r>
              <a:rPr lang="en-GB" sz="1000" dirty="0">
                <a:solidFill>
                  <a:schemeClr val="dk1"/>
                </a:solidFill>
                <a:latin typeface="Atkinson Hyperlegible Next"/>
                <a:ea typeface="Atkinson Hyperlegible Next"/>
                <a:cs typeface="Atkinson Hyperlegible Next"/>
                <a:sym typeface="Atkinson Hyperlegible Next"/>
              </a:rPr>
              <a:t>Look at the links below, get it set up to your preferences, and see if you can survive an hour working with it!</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328"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29"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Move the pointer using Head Pointer on macOS</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An introduction to macOS Head Pointer</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330"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Headings</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Headings are important for more than just making an impact. Headings are especially important for the following:</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People who use screen readers</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People with cognitive difficulties</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Search engines</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None/>
            </a:pPr>
            <a:r>
              <a:rPr lang="en-GB" sz="1000" dirty="0">
                <a:solidFill>
                  <a:schemeClr val="dk1"/>
                </a:solidFill>
                <a:latin typeface="Atkinson Hyperlegible Next"/>
                <a:ea typeface="Atkinson Hyperlegible Next"/>
                <a:cs typeface="Atkinson Hyperlegible Next"/>
                <a:sym typeface="Atkinson Hyperlegible Next"/>
              </a:rPr>
              <a:t>Headings shouldn't be used for styling. They tell a screen reader that your text is a heading.</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There should only be one title (or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h1 </a:t>
            </a:r>
            <a:r>
              <a:rPr lang="en-GB" sz="1000" dirty="0">
                <a:solidFill>
                  <a:schemeClr val="dk1"/>
                </a:solidFill>
                <a:latin typeface="Atkinson Hyperlegible Next"/>
                <a:ea typeface="Atkinson Hyperlegible Next"/>
                <a:cs typeface="Atkinson Hyperlegible Next"/>
                <a:sym typeface="Atkinson Hyperlegible Next"/>
              </a:rPr>
              <a:t>) per document, slide, or web page</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Headings should follow in a sequential order. You can return to previous heading levels, but you should never skip a heading level on your way down (so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h4 </a:t>
            </a:r>
            <a:r>
              <a:rPr lang="en-GB" sz="1000" dirty="0">
                <a:solidFill>
                  <a:schemeClr val="dk1"/>
                </a:solidFill>
                <a:latin typeface="Atkinson Hyperlegible Next"/>
                <a:ea typeface="Atkinson Hyperlegible Next"/>
                <a:cs typeface="Atkinson Hyperlegible Next"/>
                <a:sym typeface="Atkinson Hyperlegible Next"/>
              </a:rPr>
              <a:t> to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h2 </a:t>
            </a:r>
            <a:r>
              <a:rPr lang="en-GB" sz="1000" dirty="0">
                <a:solidFill>
                  <a:schemeClr val="dk1"/>
                </a:solidFill>
                <a:latin typeface="Atkinson Hyperlegible Next"/>
                <a:ea typeface="Atkinson Hyperlegible Next"/>
                <a:cs typeface="Atkinson Hyperlegible Next"/>
                <a:sym typeface="Atkinson Hyperlegible Next"/>
              </a:rPr>
              <a:t> is perfectly fine,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h2 </a:t>
            </a:r>
            <a:r>
              <a:rPr lang="en-GB" sz="1000" dirty="0">
                <a:solidFill>
                  <a:schemeClr val="dk1"/>
                </a:solidFill>
                <a:latin typeface="Atkinson Hyperlegible Next"/>
                <a:ea typeface="Atkinson Hyperlegible Next"/>
                <a:cs typeface="Atkinson Hyperlegible Next"/>
                <a:sym typeface="Atkinson Hyperlegible Next"/>
              </a:rPr>
              <a:t> to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h4 </a:t>
            </a:r>
            <a:r>
              <a:rPr lang="en-GB" sz="1000" dirty="0">
                <a:solidFill>
                  <a:schemeClr val="dk1"/>
                </a:solidFill>
                <a:latin typeface="Atkinson Hyperlegible Next"/>
                <a:ea typeface="Atkinson Hyperlegible Next"/>
                <a:cs typeface="Atkinson Hyperlegible Next"/>
                <a:sym typeface="Atkinson Hyperlegible Next"/>
              </a:rPr>
              <a:t> is not)</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If you're using headings incorrectly, search engines will get the wrong information, and SEO can suffer as a result</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30819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How to: Accessible heading structure</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Arizona State University: Accessible headings</a:t>
            </a:r>
          </a:p>
        </p:txBody>
      </p:sp>
      <p:sp>
        <p:nvSpPr>
          <p:cNvPr id="999" name="Useful links text"/>
          <p:cNvSpPr txBox="1"/>
          <p:nvPr/>
        </p:nvSpPr>
        <p:spPr>
          <a:xfrm>
            <a:off x="5374950" y="4153850"/>
            <a:ext cx="30819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W3C WAI: Headings tutorial</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6">
                  <a:extLst>
                    <a:ext uri="{A12FA001-AC4F-418D-AE19-62706E023703}">
                      <ahyp:hlinkClr xmlns:ahyp="http://schemas.microsoft.com/office/drawing/2018/hyperlinkcolor" val="tx"/>
                    </a:ext>
                  </a:extLst>
                </a:hlinkClick>
              </a:rPr>
              <a:t>Home Office Design System: Headings</a:t>
            </a:r>
          </a:p>
        </p:txBody>
      </p:sp>
      <p:sp>
        <p:nvSpPr>
          <p:cNvPr id="1000"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333"/>
        <p:cNvGrpSpPr/>
        <p:nvPr/>
      </p:nvGrpSpPr>
      <p:grpSpPr>
        <a:xfrm>
          <a:off x="0" y="0"/>
          <a:ext cx="0" cy="0"/>
          <a:chOff x="0" y="0"/>
          <a:chExt cx="0" cy="0"/>
        </a:xfrm>
      </p:grpSpPr>
      <p:sp>
        <p:nvSpPr>
          <p:cNvPr id="334"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36"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39"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35"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200"/>
              </a:lnSpc>
              <a:spcBef>
                <a:spcPts val="0"/>
              </a:spcBef>
              <a:spcAft>
                <a:spcPts val="0"/>
              </a:spcAft>
              <a:buSzPts val="1100"/>
              <a:buNone/>
            </a:pPr>
            <a:r>
              <a:rPr lang="en-GB" sz="3500" b="1">
                <a:latin typeface="Atkinson Hyperlegible Next"/>
                <a:ea typeface="Atkinson Hyperlegible Next"/>
                <a:cs typeface="Atkinson Hyperlegible Next"/>
                <a:sym typeface="Atkinson Hyperlegible Next"/>
              </a:rPr>
              <a:t>Hover States</a:t>
            </a:r>
            <a:endParaRPr sz="3500" b="1">
              <a:latin typeface="Atkinson Hyperlegible Next"/>
              <a:ea typeface="Atkinson Hyperlegible Next"/>
              <a:cs typeface="Atkinson Hyperlegible Next"/>
              <a:sym typeface="Atkinson Hyperlegible Next"/>
            </a:endParaRPr>
          </a:p>
        </p:txBody>
      </p:sp>
      <p:sp>
        <p:nvSpPr>
          <p:cNvPr id="337"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38"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Hover states are what happen when a mouse pointer moves over an interactive element. Interactive elements include things like links, buttons, and inputs.</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0"/>
              </a:spcBef>
              <a:spcAft>
                <a:spcPts val="0"/>
              </a:spcAft>
              <a:buClr>
                <a:schemeClr val="dk1"/>
              </a:buClr>
              <a:buSzPts val="1100"/>
              <a:buFont typeface="Arial"/>
              <a:buNone/>
            </a:pP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Hover states must also follow all the usual accessibility guidelines. For instance, content that appears on hover or focus must stay visible when the pointer moves onto it, and Escape must close it.</a:t>
            </a:r>
            <a:endParaRPr sz="1000">
              <a:solidFill>
                <a:schemeClr val="dk1"/>
              </a:solidFill>
              <a:latin typeface="Atkinson Hyperlegible Next"/>
              <a:ea typeface="Atkinson Hyperlegible Next"/>
              <a:cs typeface="Atkinson Hyperlegible Next"/>
              <a:sym typeface="Atkinson Hyperlegible Next"/>
            </a:endParaRPr>
          </a:p>
        </p:txBody>
      </p:sp>
      <p:sp>
        <p:nvSpPr>
          <p:cNvPr id="340"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a:t>
            </a:r>
            <a:r>
              <a:rPr lang="en-GB" sz="2200" b="1">
                <a:solidFill>
                  <a:schemeClr val="dk1"/>
                </a:solidFill>
                <a:latin typeface="Atkinson Hyperlegible Next"/>
                <a:ea typeface="Atkinson Hyperlegible Next"/>
                <a:cs typeface="Atkinson Hyperlegible Next"/>
                <a:sym typeface="Atkinson Hyperlegible Next"/>
              </a:rPr>
              <a:t>support</a:t>
            </a:r>
            <a:r>
              <a:rPr lang="en-GB" sz="2200" b="1" i="0" u="none" strike="noStrike" cap="none">
                <a:solidFill>
                  <a:schemeClr val="dk1"/>
                </a:solidFill>
                <a:latin typeface="Atkinson Hyperlegible Next"/>
                <a:ea typeface="Atkinson Hyperlegible Next"/>
                <a:cs typeface="Atkinson Hyperlegible Next"/>
                <a:sym typeface="Atkinson Hyperlegible Next"/>
              </a:rPr>
              <a: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41"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If you're building or designing a new component, make sure it has hover states that follow all accessibility guidelines (e.g. colour contrast, target size, descriptive text, etc.)</a:t>
            </a:r>
            <a:endParaRPr sz="1000">
              <a:solidFill>
                <a:schemeClr val="dk1"/>
              </a:solidFill>
              <a:latin typeface="Atkinson Hyperlegible Next"/>
              <a:ea typeface="Atkinson Hyperlegible Next"/>
              <a:cs typeface="Atkinson Hyperlegible Next"/>
              <a:sym typeface="Atkinson Hyperlegible Next"/>
            </a:endParaRPr>
          </a:p>
        </p:txBody>
      </p:sp>
      <p:sp>
        <p:nvSpPr>
          <p:cNvPr id="342"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43"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A whole lot of bovver over hover</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Accessible button design</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6"/>
              </a:rPr>
              <a:t>Hover Actions and Accessibility: Addressing a Common WCAG Violation</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344"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Inclusive Language</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None/>
            </a:pPr>
            <a:r>
              <a:rPr lang="en-GB" sz="1000" dirty="0">
                <a:solidFill>
                  <a:schemeClr val="dk1"/>
                </a:solidFill>
                <a:latin typeface="Atkinson Hyperlegible Next"/>
                <a:ea typeface="Atkinson Hyperlegible Next"/>
                <a:cs typeface="Atkinson Hyperlegible Next"/>
                <a:sym typeface="Atkinson Hyperlegible Next"/>
              </a:rPr>
              <a:t>Inclusive language means using words that respect everyone. It avoids words that leave out, sideline, or put down groups of people, for example, because of disability, race, gender, sexuality, age, or wealth.</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Ableist language (e.g., 'lame', 'crazy', 'blind spot') uses disability as a negative metaphor</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Biased or gendered terms (e.g., 'salesman', 'guys') can exclude people</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Overly complex jargon or idioms can be significant barriers</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Using labels (e.g., 'the disabled') defines people by their condition</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Use person-first language (e.g., 'a person with vision loss') unless people prefer identity-first (e.g., 'an autistic person'), as the Deaf community generally does</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Avoid ableist metaphors. Instead of 'fell on deaf ears', say 'the feedback was ignored'</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Use neutral terms like 'everyone', 'team', or 'you all' instead of 'guys'</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Be specific and clear. Avoid jargon and write in plain language</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Home Office Design System: Inclusive language</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Harder than you think: developing an inclusive language guide</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The Quick Guide to Inclusive Language</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Keyboard Only</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Keyboard only is a method for navigating the web using just a keyboard (not using the mouse at all). Many people with disabilities navigate using only the keyboard, but some users without disabilities also navigate using the keyboard for speed and efficiency.</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It's especially important for people with motor skills disabilities, people who struggle with fine motor control, people with tremors, people with little to no use of their hands, and people with visual impairments.</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Make sure that all interactive elements (buttons, links, etc.) can be navigated to using the keyboard, and that all interactivity still functions as expected.</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The focus should also be clear: if your focus is on a button, can you tell that's where your focus is just by looking?</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To test, press </a:t>
            </a:r>
            <a:r>
              <a:rPr lang="en-GB" sz="1000">
                <a:solidFill>
                  <a:srgbClr val="FFFFFF"/>
                </a:solidFill>
                <a:highlight>
                  <a:srgbClr val="263238"/>
                </a:highlight>
                <a:latin typeface="Atkinson Hyperlegible Mono"/>
                <a:ea typeface="Atkinson Hyperlegible Mono"/>
                <a:cs typeface="Atkinson Hyperlegible Mono"/>
                <a:sym typeface="Atkinson Hyperlegible Mono"/>
              </a:rPr>
              <a:t> Tab </a:t>
            </a:r>
            <a:r>
              <a:rPr lang="en-GB" sz="1000">
                <a:solidFill>
                  <a:schemeClr val="dk1"/>
                </a:solidFill>
                <a:latin typeface="Atkinson Hyperlegible Next"/>
                <a:ea typeface="Atkinson Hyperlegible Next"/>
                <a:cs typeface="Atkinson Hyperlegible Next"/>
                <a:sym typeface="Atkinson Hyperlegible Next"/>
              </a:rPr>
              <a:t> to move forward, </a:t>
            </a:r>
            <a:r>
              <a:rPr lang="en-GB" sz="1000">
                <a:solidFill>
                  <a:srgbClr val="FFFFFF"/>
                </a:solidFill>
                <a:highlight>
                  <a:srgbClr val="263238"/>
                </a:highlight>
                <a:latin typeface="Atkinson Hyperlegible Mono"/>
                <a:ea typeface="Atkinson Hyperlegible Mono"/>
                <a:cs typeface="Atkinson Hyperlegible Mono"/>
                <a:sym typeface="Atkinson Hyperlegible Mono"/>
              </a:rPr>
              <a:t> Shift </a:t>
            </a:r>
            <a:r>
              <a:rPr lang="en-GB" sz="1000">
                <a:solidFill>
                  <a:schemeClr val="dk1"/>
                </a:solidFill>
                <a:latin typeface="Atkinson Hyperlegible Next"/>
                <a:ea typeface="Atkinson Hyperlegible Next"/>
                <a:cs typeface="Atkinson Hyperlegible Next"/>
                <a:sym typeface="Atkinson Hyperlegible Next"/>
              </a:rPr>
              <a:t> + </a:t>
            </a:r>
            <a:r>
              <a:rPr lang="en-GB" sz="1000">
                <a:solidFill>
                  <a:srgbClr val="FFFFFF"/>
                </a:solidFill>
                <a:highlight>
                  <a:srgbClr val="263238"/>
                </a:highlight>
                <a:latin typeface="Atkinson Hyperlegible Mono"/>
                <a:ea typeface="Atkinson Hyperlegible Mono"/>
                <a:cs typeface="Atkinson Hyperlegible Mono"/>
                <a:sym typeface="Atkinson Hyperlegible Mono"/>
              </a:rPr>
              <a:t> Tab </a:t>
            </a:r>
            <a:r>
              <a:rPr lang="en-GB" sz="1000">
                <a:solidFill>
                  <a:schemeClr val="dk1"/>
                </a:solidFill>
                <a:latin typeface="Atkinson Hyperlegible Next"/>
                <a:ea typeface="Atkinson Hyperlegible Next"/>
                <a:cs typeface="Atkinson Hyperlegible Next"/>
                <a:sym typeface="Atkinson Hyperlegible Next"/>
              </a:rPr>
              <a:t> to go back, arrow keys in menus, </a:t>
            </a:r>
            <a:r>
              <a:rPr lang="en-GB" sz="1000">
                <a:solidFill>
                  <a:srgbClr val="FFFFFF"/>
                </a:solidFill>
                <a:highlight>
                  <a:srgbClr val="263238"/>
                </a:highlight>
                <a:latin typeface="Atkinson Hyperlegible Mono"/>
                <a:ea typeface="Atkinson Hyperlegible Mono"/>
                <a:cs typeface="Atkinson Hyperlegible Mono"/>
                <a:sym typeface="Atkinson Hyperlegible Mono"/>
              </a:rPr>
              <a:t> Enter </a:t>
            </a:r>
            <a:r>
              <a:rPr lang="en-GB" sz="1000">
                <a:solidFill>
                  <a:schemeClr val="dk1"/>
                </a:solidFill>
                <a:latin typeface="Atkinson Hyperlegible Next"/>
                <a:ea typeface="Atkinson Hyperlegible Next"/>
                <a:cs typeface="Atkinson Hyperlegible Next"/>
                <a:sym typeface="Atkinson Hyperlegible Next"/>
              </a:rPr>
              <a:t> or </a:t>
            </a:r>
            <a:r>
              <a:rPr lang="en-GB" sz="1000">
                <a:solidFill>
                  <a:srgbClr val="FFFFFF"/>
                </a:solidFill>
                <a:highlight>
                  <a:srgbClr val="263238"/>
                </a:highlight>
                <a:latin typeface="Atkinson Hyperlegible Mono"/>
                <a:ea typeface="Atkinson Hyperlegible Mono"/>
                <a:cs typeface="Atkinson Hyperlegible Mono"/>
                <a:sym typeface="Atkinson Hyperlegible Mono"/>
              </a:rPr>
              <a:t> Space </a:t>
            </a:r>
            <a:r>
              <a:rPr lang="en-GB" sz="1000">
                <a:solidFill>
                  <a:schemeClr val="dk1"/>
                </a:solidFill>
                <a:latin typeface="Atkinson Hyperlegible Next"/>
                <a:ea typeface="Atkinson Hyperlegible Next"/>
                <a:cs typeface="Atkinson Hyperlegible Next"/>
                <a:sym typeface="Atkinson Hyperlegible Next"/>
              </a:rPr>
              <a:t> to click.</a:t>
            </a:r>
            <a:endParaRPr sz="100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WebAIM: Keyboard accessibility</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MDN: Keyboard accessible</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How to Enhance Accessibility with Keyboard-only Navigation</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Landmarks &amp; Roles</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None/>
            </a:pPr>
            <a:r>
              <a:rPr lang="en-GB" sz="1000" dirty="0">
                <a:solidFill>
                  <a:schemeClr val="dk1"/>
                </a:solidFill>
                <a:latin typeface="Atkinson Hyperlegible Next"/>
                <a:ea typeface="Atkinson Hyperlegible Next"/>
                <a:cs typeface="Atkinson Hyperlegible Next"/>
                <a:sym typeface="Atkinson Hyperlegible Next"/>
              </a:rPr>
              <a:t>Imagine trying to navigate a city with no street signs, where every building looks the same. That is what a website feels like to a screen reader user without Landmarks and Roles.</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Landmarks: These are like zones on a map. They tell the user 'This is the Navigation' or 'This is the Main Content'</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Roles: These are like name tags. They tell the user exactly what an item is</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None/>
            </a:pPr>
            <a:r>
              <a:rPr lang="en-GB" sz="1000" dirty="0">
                <a:solidFill>
                  <a:schemeClr val="dk1"/>
                </a:solidFill>
                <a:latin typeface="Atkinson Hyperlegible Next"/>
                <a:ea typeface="Atkinson Hyperlegible Next"/>
                <a:cs typeface="Atkinson Hyperlegible Next"/>
                <a:sym typeface="Atkinson Hyperlegible Next"/>
              </a:rPr>
              <a:t>The best way is to use semantic HTML (standard HTML tags). When you use the right tag, you get the Landmark or Role for free.</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Landmarks: Use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&lt;nav&gt; </a:t>
            </a:r>
            <a:r>
              <a:rPr lang="en-GB" sz="1000" dirty="0">
                <a:solidFill>
                  <a:schemeClr val="dk1"/>
                </a:solidFill>
                <a:latin typeface="Atkinson Hyperlegible Next"/>
                <a:ea typeface="Atkinson Hyperlegible Next"/>
                <a:cs typeface="Atkinson Hyperlegible Next"/>
                <a:sym typeface="Atkinson Hyperlegible Next"/>
              </a:rPr>
              <a:t> for menus and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&lt;main&gt; </a:t>
            </a:r>
            <a:r>
              <a:rPr lang="en-GB" sz="1000" dirty="0">
                <a:solidFill>
                  <a:schemeClr val="dk1"/>
                </a:solidFill>
                <a:latin typeface="Atkinson Hyperlegible Next"/>
                <a:ea typeface="Atkinson Hyperlegible Next"/>
                <a:cs typeface="Atkinson Hyperlegible Next"/>
                <a:sym typeface="Atkinson Hyperlegible Next"/>
              </a:rPr>
              <a:t> for your main content</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Roles: Use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&lt;button&gt; </a:t>
            </a:r>
            <a:r>
              <a:rPr lang="en-GB" sz="1000" dirty="0">
                <a:solidFill>
                  <a:schemeClr val="dk1"/>
                </a:solidFill>
                <a:latin typeface="Atkinson Hyperlegible Next"/>
                <a:ea typeface="Atkinson Hyperlegible Next"/>
                <a:cs typeface="Atkinson Hyperlegible Next"/>
                <a:sym typeface="Atkinson Hyperlegible Next"/>
              </a:rPr>
              <a:t> for buttons and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&lt;a&gt; </a:t>
            </a:r>
            <a:r>
              <a:rPr lang="en-GB" sz="1000" dirty="0">
                <a:solidFill>
                  <a:schemeClr val="dk1"/>
                </a:solidFill>
                <a:latin typeface="Atkinson Hyperlegible Next"/>
                <a:ea typeface="Atkinson Hyperlegible Next"/>
                <a:cs typeface="Atkinson Hyperlegible Next"/>
                <a:sym typeface="Atkinson Hyperlegible Next"/>
              </a:rPr>
              <a:t> for links</a:t>
            </a:r>
            <a:endParaRPr sz="1000"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dirty="0">
                <a:solidFill>
                  <a:schemeClr val="dk1"/>
                </a:solidFill>
                <a:latin typeface="Atkinson Hyperlegible Next"/>
                <a:ea typeface="Atkinson Hyperlegible Next"/>
                <a:cs typeface="Atkinson Hyperlegible Next"/>
                <a:sym typeface="Atkinson Hyperlegible Next"/>
              </a:rPr>
              <a:t>You can use code to force a plain box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&lt;div&gt; </a:t>
            </a:r>
            <a:r>
              <a:rPr lang="en-GB" sz="1000" dirty="0">
                <a:solidFill>
                  <a:schemeClr val="dk1"/>
                </a:solidFill>
                <a:latin typeface="Atkinson Hyperlegible Next"/>
                <a:ea typeface="Atkinson Hyperlegible Next"/>
                <a:cs typeface="Atkinson Hyperlegible Next"/>
                <a:sym typeface="Atkinson Hyperlegible Next"/>
              </a:rPr>
              <a:t>) to act like a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&lt;button&gt; </a:t>
            </a:r>
            <a:r>
              <a:rPr lang="en-GB" sz="1000" dirty="0">
                <a:solidFill>
                  <a:schemeClr val="dk1"/>
                </a:solidFill>
                <a:latin typeface="Atkinson Hyperlegible Next"/>
                <a:ea typeface="Atkinson Hyperlegible Next"/>
                <a:cs typeface="Atkinson Hyperlegible Next"/>
                <a:sym typeface="Atkinson Hyperlegible Next"/>
              </a:rPr>
              <a:t>, but it’s risky and takes much more work.</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CSS Tricks - Why, How, and When to Use Semantic HTML and ARIA</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HTML Semantics and Accessibility Cheat Sheet</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How to Improve Web Accessibility with Landmarks</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Link Text</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Many screen reader users navigate websites by pulling up a list of only the links on a page. If your links just say 'Click here' or 'Read more', their list will just read out, 'Click here, Click here, Read more'. That doesn't help them find what they are looking for. Good link text makes sense all by itself, even if you hide the rest of the page.</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Good link text doesn't need any special code. It's all about writing clear, helpful words, and everyone benefits from that, not just screen reader users.</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Write links that tell the user exactly where they are going, what they're doing, or what they are opening</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Be descriptive. Use 'Read our 2024 Report', not 'To see our new report, click here'</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Avoid raw URLs. Screen readers will read out the whole address, including slashes and symbols</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Users jumping from link to link do not hear the surrounding text. They only hear the words that you made clickable</a:t>
            </a:r>
            <a:endParaRPr sz="100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Writing Meaningful Link Text</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WebAIM: Links and Hypertext</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W3C: Link Purpose</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Meetings</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Meetings are part of most workdays, and there are many ways to make them fully accessible and inclusive. This helps everyone, but it can be especially impactful for:</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Neurodivergent people</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People with anxiety</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People with learning disabilities</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Use an </a:t>
            </a: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inclusive meeting invite template</a:t>
            </a:r>
            <a:r>
              <a:rPr lang="en-GB" sz="1000">
                <a:solidFill>
                  <a:schemeClr val="dk1"/>
                </a:solidFill>
                <a:latin typeface="Atkinson Hyperlegible Next"/>
                <a:ea typeface="Atkinson Hyperlegible Next"/>
                <a:cs typeface="Atkinson Hyperlegible Next"/>
                <a:sym typeface="Atkinson Hyperlegible Next"/>
              </a:rPr>
              <a:t> that asks about accessibility requirements</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Give a short visual description of yourself</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Let everyone know your pronouns</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Shorten your meetings by 5-10 minutes</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Allow for people to move, doodle, fidget or stand during the meeting</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Let your attendees know that they can turn on closed captions or the meeting transcript</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Include breaks for meetings longer than an hour</a:t>
            </a:r>
            <a:endParaRPr sz="100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University of Reading: Accessible meetings</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Top tips for hosting accessible and inclusive online events</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6">
                  <a:extLst>
                    <a:ext uri="{A12FA001-AC4F-418D-AE19-62706E023703}">
                      <ahyp:hlinkClr xmlns:ahyp="http://schemas.microsoft.com/office/drawing/2018/hyperlinkcolor" val="tx"/>
                    </a:ext>
                  </a:extLst>
                </a:hlinkClick>
              </a:rPr>
              <a:t>Accessibility tips for inclusive Microsoft Teams meetings and live events</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Modals</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Modals are manually triggered pop-ups that provide extra information. For example, a shop might use a modal to explain what each condition grade of a refurbished phone means.</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Modals make it possible to include all the required information on a page, without presenting users with a giant page full of text.</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Modals are incredibly useful for (but not limited to) people with cognitive impairments, people with ADHD, people with autism and screen reader users.</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In general, modals can be tricky to build accessibly. Important considerations include the user's focus and keyboard navigation.</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Move focus into the modal when it opens, and keep it there while it's open</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Let users close it with the Escape key as well as a visible close button</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Return focus to the element that opened it when it closes</a:t>
            </a:r>
            <a:endParaRPr sz="100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Accessibility Essentials - Modals</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5">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3240"/>
              </a:lnSpc>
              <a:spcBef>
                <a:spcPts val="0"/>
              </a:spcBef>
              <a:spcAft>
                <a:spcPts val="0"/>
              </a:spcAft>
              <a:buSzPts val="990"/>
              <a:buNone/>
            </a:pPr>
            <a:r>
              <a:rPr lang="en-GB" sz="2700" b="1">
                <a:latin typeface="Atkinson Hyperlegible Next"/>
                <a:ea typeface="Atkinson Hyperlegible Next"/>
                <a:cs typeface="Atkinson Hyperlegible Next"/>
                <a:sym typeface="Atkinson Hyperlegible Next"/>
              </a:rPr>
              <a:t>Neurodiversity &amp; Inclusive Design</a:t>
            </a:r>
            <a:endParaRPr sz="27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Neurodiversity describes the natural variations in how human brains function, process information, learn, and interact. Bad design can create problems for thinking and processing, such as:</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Cognitive overload caused by busy layouts, auto-playing videos, and flashing animations</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Using jargon, complex words, or vague phrases</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Menus, buttons, or layouts that change from page to page</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Long blocks of text, and unnecessary urgency</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Keep it simple and clear, use plain English and short sentences</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Make it predictable, use headings and lists to organise content</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Reduce distractions, letting the user be in control. Avoid auto-playing videos or flashing animations</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Be forgiving. Write error messages that clearly explain what is wrong and how to fix it</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Make content easy to read by breaking up long text with headings, lists, and empty space</a:t>
            </a:r>
            <a:endParaRPr sz="100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Neurodiversity and designing for difference</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Scott Logic: Designing for Neurodiversity</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5">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347"/>
        <p:cNvGrpSpPr/>
        <p:nvPr/>
      </p:nvGrpSpPr>
      <p:grpSpPr>
        <a:xfrm>
          <a:off x="0" y="0"/>
          <a:ext cx="0" cy="0"/>
          <a:chOff x="0" y="0"/>
          <a:chExt cx="0" cy="0"/>
        </a:xfrm>
      </p:grpSpPr>
      <p:sp>
        <p:nvSpPr>
          <p:cNvPr id="348"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50"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53"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49"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200"/>
              </a:lnSpc>
              <a:spcBef>
                <a:spcPts val="0"/>
              </a:spcBef>
              <a:spcAft>
                <a:spcPts val="0"/>
              </a:spcAft>
              <a:buSzPts val="1100"/>
              <a:buNone/>
            </a:pPr>
            <a:r>
              <a:rPr lang="en-GB" sz="3500" b="1">
                <a:latin typeface="Atkinson Hyperlegible Next"/>
                <a:ea typeface="Atkinson Hyperlegible Next"/>
                <a:cs typeface="Atkinson Hyperlegible Next"/>
                <a:sym typeface="Atkinson Hyperlegible Next"/>
              </a:rPr>
              <a:t>Personas</a:t>
            </a:r>
            <a:endParaRPr sz="3500" b="1">
              <a:latin typeface="Atkinson Hyperlegible Next"/>
              <a:ea typeface="Atkinson Hyperlegible Next"/>
              <a:cs typeface="Atkinson Hyperlegible Next"/>
              <a:sym typeface="Atkinson Hyperlegible Next"/>
            </a:endParaRPr>
          </a:p>
        </p:txBody>
      </p:sp>
      <p:sp>
        <p:nvSpPr>
          <p:cNvPr id="351"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52"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Essentially, Personas are fake people. Their lives, issues, and accessibility requirements allow you to role-play as that person while you test for accessibility. This brings a human side to accessibility testing. They aren't real, but real people live with the same conditions and needs.</a:t>
            </a:r>
            <a:endParaRPr sz="1000">
              <a:solidFill>
                <a:schemeClr val="dk1"/>
              </a:solidFill>
              <a:latin typeface="Atkinson Hyperlegible Next"/>
              <a:ea typeface="Atkinson Hyperlegible Next"/>
              <a:cs typeface="Atkinson Hyperlegible Next"/>
              <a:sym typeface="Atkinson Hyperlegible Next"/>
            </a:endParaRPr>
          </a:p>
        </p:txBody>
      </p:sp>
      <p:sp>
        <p:nvSpPr>
          <p:cNvPr id="354"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a:t>
            </a:r>
            <a:r>
              <a:rPr lang="en-GB" sz="2200" b="1">
                <a:solidFill>
                  <a:schemeClr val="dk1"/>
                </a:solidFill>
                <a:latin typeface="Atkinson Hyperlegible Next"/>
                <a:ea typeface="Atkinson Hyperlegible Next"/>
                <a:cs typeface="Atkinson Hyperlegible Next"/>
                <a:sym typeface="Atkinson Hyperlegible Next"/>
              </a:rPr>
              <a:t>support</a:t>
            </a:r>
            <a:r>
              <a:rPr lang="en-GB" sz="2200" b="1" i="0" u="none" strike="noStrike" cap="none">
                <a:solidFill>
                  <a:schemeClr val="dk1"/>
                </a:solidFill>
                <a:latin typeface="Atkinson Hyperlegible Next"/>
                <a:ea typeface="Atkinson Hyperlegible Next"/>
                <a:cs typeface="Atkinson Hyperlegible Next"/>
                <a:sym typeface="Atkinson Hyperlegible Next"/>
              </a:rPr>
              <a: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55"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Start by going to the </a:t>
            </a:r>
            <a:r>
              <a:rPr lang="en-GB" sz="1000" u="sng">
                <a:solidFill>
                  <a:schemeClr val="hlink"/>
                </a:solidFill>
                <a:latin typeface="Atkinson Hyperlegible Next"/>
                <a:ea typeface="Atkinson Hyperlegible Next"/>
                <a:cs typeface="Atkinson Hyperlegible Next"/>
                <a:sym typeface="Atkinson Hyperlegible Next"/>
                <a:hlinkClick r:id="rId4"/>
              </a:rPr>
              <a:t>HMRC Personas website</a:t>
            </a:r>
            <a:r>
              <a:rPr lang="en-GB" sz="1000">
                <a:solidFill>
                  <a:schemeClr val="dk1"/>
                </a:solidFill>
                <a:latin typeface="Atkinson Hyperlegible Next"/>
                <a:ea typeface="Atkinson Hyperlegible Next"/>
                <a:cs typeface="Atkinson Hyperlegible Next"/>
                <a:sym typeface="Atkinson Hyperlegible Next"/>
              </a:rPr>
              <a:t>, and run through each of their Personas, attempting the tasks that are set. Once you've done that, take the learnings and the methods that you've used, and use them to test your own work for good accessibility practices.</a:t>
            </a:r>
            <a:endParaRPr sz="1000">
              <a:solidFill>
                <a:schemeClr val="dk1"/>
              </a:solidFill>
              <a:latin typeface="Atkinson Hyperlegible Next"/>
              <a:ea typeface="Atkinson Hyperlegible Next"/>
              <a:cs typeface="Atkinson Hyperlegible Next"/>
              <a:sym typeface="Atkinson Hyperlegible Next"/>
            </a:endParaRPr>
          </a:p>
        </p:txBody>
      </p:sp>
      <p:sp>
        <p:nvSpPr>
          <p:cNvPr id="356"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57"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HMRC Personas</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358"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5">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320"/>
              </a:lnSpc>
              <a:spcBef>
                <a:spcPts val="0"/>
              </a:spcBef>
              <a:spcAft>
                <a:spcPts val="0"/>
              </a:spcAft>
              <a:buSzPts val="990"/>
              <a:buNone/>
            </a:pPr>
            <a:r>
              <a:rPr lang="en-GB" sz="3600" b="1">
                <a:latin typeface="Atkinson Hyperlegible Next"/>
                <a:ea typeface="Atkinson Hyperlegible Next"/>
                <a:cs typeface="Atkinson Hyperlegible Next"/>
                <a:sym typeface="Atkinson Hyperlegible Next"/>
              </a:rPr>
              <a:t>Prefers-reduced-motion</a:t>
            </a:r>
            <a:endParaRPr sz="36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dirty="0">
                <a:solidFill>
                  <a:schemeClr val="dk1"/>
                </a:solidFill>
                <a:latin typeface="Atkinson Hyperlegible Next"/>
                <a:ea typeface="Atkinson Hyperlegible Next"/>
                <a:cs typeface="Atkinson Hyperlegible Next"/>
                <a:sym typeface="Atkinson Hyperlegible Next"/>
              </a:rPr>
              <a:t>Some people struggle with motion on websites. This can be due to several reasons, including ADHD, motion sickness and vestibular disorders. Less motion also saves battery and data.</a:t>
            </a:r>
            <a:endParaRPr sz="1000"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dirty="0">
                <a:solidFill>
                  <a:schemeClr val="dk1"/>
                </a:solidFill>
                <a:latin typeface="Atkinson Hyperlegible Next"/>
                <a:ea typeface="Atkinson Hyperlegible Next"/>
                <a:cs typeface="Atkinson Hyperlegible Next"/>
                <a:sym typeface="Atkinson Hyperlegible Next"/>
              </a:rPr>
              <a:t>You can use the </a:t>
            </a:r>
            <a:r>
              <a:rPr lang="en-GB" sz="1000">
                <a:solidFill>
                  <a:srgbClr val="FFFFFF"/>
                </a:solidFill>
                <a:highlight>
                  <a:srgbClr val="263238"/>
                </a:highlight>
                <a:latin typeface="Atkinson Hyperlegible Mono"/>
                <a:ea typeface="Atkinson Hyperlegible Mono"/>
                <a:cs typeface="Atkinson Hyperlegible Mono"/>
                <a:sym typeface="Atkinson Hyperlegible Mono"/>
              </a:rPr>
              <a:t> prefers-reduced-motion </a:t>
            </a:r>
            <a:r>
              <a:rPr lang="en-GB" sz="1000" dirty="0">
                <a:solidFill>
                  <a:schemeClr val="dk1"/>
                </a:solidFill>
                <a:latin typeface="Atkinson Hyperlegible Next"/>
                <a:ea typeface="Atkinson Hyperlegible Next"/>
                <a:cs typeface="Atkinson Hyperlegible Next"/>
                <a:sym typeface="Atkinson Hyperlegible Next"/>
              </a:rPr>
              <a:t> media query to stop the motion from happening for those who choose not to see it.</a:t>
            </a:r>
            <a:endParaRPr sz="1000"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dirty="0">
                <a:solidFill>
                  <a:schemeClr val="dk1"/>
                </a:solidFill>
                <a:latin typeface="Atkinson Hyperlegible Next"/>
                <a:ea typeface="Atkinson Hyperlegible Next"/>
                <a:cs typeface="Atkinson Hyperlegible Next"/>
                <a:sym typeface="Atkinson Hyperlegible Next"/>
              </a:rPr>
              <a:t>Mac: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System Settings </a:t>
            </a:r>
            <a:r>
              <a:rPr lang="en-GB" sz="1000" dirty="0">
                <a:solidFill>
                  <a:schemeClr val="dk1"/>
                </a:solidFill>
                <a:latin typeface="Atkinson Hyperlegible Next"/>
                <a:ea typeface="Atkinson Hyperlegible Next"/>
                <a:cs typeface="Atkinson Hyperlegible Next"/>
                <a:sym typeface="Atkinson Hyperlegible Next"/>
              </a:rPr>
              <a:t> -&gt;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Accessibility </a:t>
            </a:r>
            <a:r>
              <a:rPr lang="en-GB" sz="1000" dirty="0">
                <a:solidFill>
                  <a:schemeClr val="dk1"/>
                </a:solidFill>
                <a:latin typeface="Atkinson Hyperlegible Next"/>
                <a:ea typeface="Atkinson Hyperlegible Next"/>
                <a:cs typeface="Atkinson Hyperlegible Next"/>
                <a:sym typeface="Atkinson Hyperlegible Next"/>
              </a:rPr>
              <a:t> -&gt;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Display </a:t>
            </a:r>
            <a:r>
              <a:rPr lang="en-GB" sz="1000" dirty="0">
                <a:solidFill>
                  <a:schemeClr val="dk1"/>
                </a:solidFill>
                <a:latin typeface="Atkinson Hyperlegible Next"/>
                <a:ea typeface="Atkinson Hyperlegible Next"/>
                <a:cs typeface="Atkinson Hyperlegible Next"/>
                <a:sym typeface="Atkinson Hyperlegible Next"/>
              </a:rPr>
              <a:t> -&gt;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Reduce motion </a:t>
            </a:r>
            <a:endParaRPr sz="1000"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dirty="0">
                <a:solidFill>
                  <a:schemeClr val="dk1"/>
                </a:solidFill>
                <a:latin typeface="Atkinson Hyperlegible Next"/>
                <a:ea typeface="Atkinson Hyperlegible Next"/>
                <a:cs typeface="Atkinson Hyperlegible Next"/>
                <a:sym typeface="Atkinson Hyperlegible Next"/>
              </a:rPr>
              <a:t>Windows: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Settings </a:t>
            </a:r>
            <a:r>
              <a:rPr lang="en-GB" sz="1000" dirty="0">
                <a:solidFill>
                  <a:schemeClr val="dk1"/>
                </a:solidFill>
                <a:latin typeface="Atkinson Hyperlegible Next"/>
                <a:ea typeface="Atkinson Hyperlegible Next"/>
                <a:cs typeface="Atkinson Hyperlegible Next"/>
                <a:sym typeface="Atkinson Hyperlegible Next"/>
              </a:rPr>
              <a:t> -&gt;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Accessibility </a:t>
            </a:r>
            <a:r>
              <a:rPr lang="en-GB" sz="1000" dirty="0">
                <a:solidFill>
                  <a:schemeClr val="dk1"/>
                </a:solidFill>
                <a:latin typeface="Atkinson Hyperlegible Next"/>
                <a:ea typeface="Atkinson Hyperlegible Next"/>
                <a:cs typeface="Atkinson Hyperlegible Next"/>
                <a:sym typeface="Atkinson Hyperlegible Next"/>
              </a:rPr>
              <a:t> -&gt;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Visual effects </a:t>
            </a:r>
            <a:r>
              <a:rPr lang="en-GB" sz="1000" dirty="0">
                <a:solidFill>
                  <a:schemeClr val="dk1"/>
                </a:solidFill>
                <a:latin typeface="Atkinson Hyperlegible Next"/>
                <a:ea typeface="Atkinson Hyperlegible Next"/>
                <a:cs typeface="Atkinson Hyperlegible Next"/>
                <a:sym typeface="Atkinson Hyperlegible Next"/>
              </a:rPr>
              <a:t> -&gt;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Animation effects </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It's like any other media query. The two options available are </a:t>
            </a:r>
            <a:r>
              <a:rPr lang="en-GB" sz="1000">
                <a:solidFill>
                  <a:srgbClr val="FFFFFF"/>
                </a:solidFill>
                <a:highlight>
                  <a:srgbClr val="263238"/>
                </a:highlight>
                <a:latin typeface="Atkinson Hyperlegible Mono"/>
                <a:ea typeface="Atkinson Hyperlegible Mono"/>
                <a:cs typeface="Atkinson Hyperlegible Mono"/>
                <a:sym typeface="Atkinson Hyperlegible Mono"/>
              </a:rPr>
              <a:t> reduce </a:t>
            </a:r>
            <a:r>
              <a:rPr lang="en-GB" sz="1000">
                <a:solidFill>
                  <a:schemeClr val="dk1"/>
                </a:solidFill>
                <a:latin typeface="Atkinson Hyperlegible Next"/>
                <a:ea typeface="Atkinson Hyperlegible Next"/>
                <a:cs typeface="Atkinson Hyperlegible Next"/>
                <a:sym typeface="Atkinson Hyperlegible Next"/>
              </a:rPr>
              <a:t> or </a:t>
            </a:r>
            <a:r>
              <a:rPr lang="en-GB" sz="1000">
                <a:solidFill>
                  <a:srgbClr val="FFFFFF"/>
                </a:solidFill>
                <a:highlight>
                  <a:srgbClr val="263238"/>
                </a:highlight>
                <a:latin typeface="Atkinson Hyperlegible Mono"/>
                <a:ea typeface="Atkinson Hyperlegible Mono"/>
                <a:cs typeface="Atkinson Hyperlegible Mono"/>
                <a:sym typeface="Atkinson Hyperlegible Mono"/>
              </a:rPr>
              <a:t> no-preference </a:t>
            </a:r>
            <a:r>
              <a:rPr lang="en-GB" sz="1000">
                <a:solidFill>
                  <a:schemeClr val="dk1"/>
                </a:solidFill>
                <a:latin typeface="Atkinson Hyperlegible Next"/>
                <a:ea typeface="Atkinson Hyperlegible Next"/>
                <a:cs typeface="Atkinson Hyperlegible Next"/>
                <a:sym typeface="Atkinson Hyperlegible Next"/>
              </a:rPr>
              <a:t>.</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If you're providing moving media to developers, also provide a non-moving variant that they can use in the media query.</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The recommended way is to only add motion if the user hasn't set a preference:</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rgbClr val="FFFFFF"/>
                </a:solidFill>
                <a:highlight>
                  <a:srgbClr val="263238"/>
                </a:highlight>
                <a:latin typeface="Atkinson Hyperlegible Mono"/>
                <a:ea typeface="Atkinson Hyperlegible Mono"/>
                <a:cs typeface="Atkinson Hyperlegible Mono"/>
                <a:sym typeface="Atkinson Hyperlegible Mono"/>
              </a:rPr>
              <a:t> @media (prefers-reduced-motion: no-preference) { .moving-element { animation: bounce 500ms; } } </a:t>
            </a:r>
            <a:endParaRPr sz="100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WCAG 2.2 Techniques - Using CSS prefers-reduced-motion to prevent motion</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Respecting users' motion preferences</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MDN - prefers-reduced-motion</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Presentations</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Most people will have to give a presentation at some point. Presentations are used to convey information, so it's incredibly important that everyone can get the information being provided.</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Attach your slides to the meeting invite, so everyone can see the slides in advance</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Include alt text on all images in your slides</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Consider your font. Make sure it's at least 18pt in size, and use a sans serif font</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Use left-aligned text, as it's easier to read for many people (or right-aligned text for languages that are read from the right)</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Don't use images of text</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Check your colour contrast</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If you're including links, make sure the link text is descriptive</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Ensure that colour isn't your only way of conveying information</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Making presentations more accessible</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NHS England: Making meetings accessible</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5">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QR Codes</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A QR (Quick Response) code is a type of two-dimensional barcode. It's a machine-scannable image that a smartphone camera can read to bridge the gap between a physical item and a digital resource.</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QR codes create significant barriers if not implemented carefully. These barriers include:</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Users who are blind or have low vision cannot easily locate or scan a QR code</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A standard code provides no information about its destination before being scanned</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Always include a short, readable URL and a clear description of the link's purpose next to the code</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Use high-contrast colours (dark on light), a large size (at least 1 inch x 1 inch), and place it at a height reachable by all users</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If you can avoid using a QR code, you should. Alternatives include short URLs, NFC tags and Accessible QR (AQR) codes.</a:t>
            </a:r>
            <a:endParaRPr sz="100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26500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Accessibility and QR codes</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What is an Accessible QR (AQR) code?</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Making QR codes more accessible</a:t>
            </a:r>
          </a:p>
        </p:txBody>
      </p:sp>
      <p:sp>
        <p:nvSpPr>
          <p:cNvPr id="999" name="Useful links text"/>
          <p:cNvSpPr txBox="1"/>
          <p:nvPr/>
        </p:nvSpPr>
        <p:spPr>
          <a:xfrm>
            <a:off x="4943050" y="4153850"/>
            <a:ext cx="351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6">
                  <a:extLst>
                    <a:ext uri="{A12FA001-AC4F-418D-AE19-62706E023703}">
                      <ahyp:hlinkClr xmlns:ahyp="http://schemas.microsoft.com/office/drawing/2018/hyperlinkcolor" val="tx"/>
                    </a:ext>
                  </a:extLst>
                </a:hlinkClick>
              </a:rPr>
              <a:t>Are QR Codes Accessible for People with Disabilities?</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7">
                  <a:extLst>
                    <a:ext uri="{A12FA001-AC4F-418D-AE19-62706E023703}">
                      <ahyp:hlinkClr xmlns:ahyp="http://schemas.microsoft.com/office/drawing/2018/hyperlinkcolor" val="tx"/>
                    </a:ext>
                  </a:extLst>
                </a:hlinkClick>
              </a:rPr>
              <a:t>Accessible QR Codes – The Ultimate Guide</a:t>
            </a:r>
          </a:p>
        </p:txBody>
      </p:sp>
      <p:sp>
        <p:nvSpPr>
          <p:cNvPr id="1000"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8">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361"/>
        <p:cNvGrpSpPr/>
        <p:nvPr/>
      </p:nvGrpSpPr>
      <p:grpSpPr>
        <a:xfrm>
          <a:off x="0" y="0"/>
          <a:ext cx="0" cy="0"/>
          <a:chOff x="0" y="0"/>
          <a:chExt cx="0" cy="0"/>
        </a:xfrm>
      </p:grpSpPr>
      <p:sp>
        <p:nvSpPr>
          <p:cNvPr id="36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6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6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6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200"/>
              </a:lnSpc>
              <a:spcBef>
                <a:spcPts val="0"/>
              </a:spcBef>
              <a:spcAft>
                <a:spcPts val="0"/>
              </a:spcAft>
              <a:buSzPts val="1100"/>
              <a:buNone/>
            </a:pPr>
            <a:r>
              <a:rPr lang="en-GB" sz="3500" b="1">
                <a:latin typeface="Atkinson Hyperlegible Next"/>
                <a:ea typeface="Atkinson Hyperlegible Next"/>
                <a:cs typeface="Atkinson Hyperlegible Next"/>
                <a:sym typeface="Atkinson Hyperlegible Next"/>
              </a:rPr>
              <a:t>Screen Reader Only Styling</a:t>
            </a:r>
            <a:endParaRPr sz="3500" b="1">
              <a:latin typeface="Atkinson Hyperlegible Next"/>
              <a:ea typeface="Atkinson Hyperlegible Next"/>
              <a:cs typeface="Atkinson Hyperlegible Next"/>
              <a:sym typeface="Atkinson Hyperlegible Next"/>
            </a:endParaRPr>
          </a:p>
        </p:txBody>
      </p:sp>
      <p:sp>
        <p:nvSpPr>
          <p:cNvPr id="36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6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Screen reader only styling ensures that everyone who uses a website can access the important information it contains. In most cases, this is achieved with semantics, alt text and aria labels. However, in some cases, we want something to only be 'seen' by screen readers.</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For instance, a blog might have several 'Read more' links. You can add words to each, such as 'about accessible meetings', that are hidden visually but read out by screen readers.</a:t>
            </a:r>
            <a:endParaRPr sz="1000">
              <a:solidFill>
                <a:schemeClr val="dk1"/>
              </a:solidFill>
              <a:latin typeface="Atkinson Hyperlegible Next"/>
              <a:ea typeface="Atkinson Hyperlegible Next"/>
              <a:cs typeface="Atkinson Hyperlegible Next"/>
              <a:sym typeface="Atkinson Hyperlegible Next"/>
            </a:endParaRPr>
          </a:p>
        </p:txBody>
      </p:sp>
      <p:sp>
        <p:nvSpPr>
          <p:cNvPr id="36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a:t>
            </a:r>
            <a:r>
              <a:rPr lang="en-GB" sz="2200" b="1">
                <a:solidFill>
                  <a:schemeClr val="dk1"/>
                </a:solidFill>
                <a:latin typeface="Atkinson Hyperlegible Next"/>
                <a:ea typeface="Atkinson Hyperlegible Next"/>
                <a:cs typeface="Atkinson Hyperlegible Next"/>
                <a:sym typeface="Atkinson Hyperlegible Next"/>
              </a:rPr>
              <a:t>support</a:t>
            </a:r>
            <a:r>
              <a:rPr lang="en-GB" sz="2200" b="1" i="0" u="none" strike="noStrike" cap="none">
                <a:solidFill>
                  <a:schemeClr val="dk1"/>
                </a:solidFill>
                <a:latin typeface="Atkinson Hyperlegible Next"/>
                <a:ea typeface="Atkinson Hyperlegible Next"/>
                <a:cs typeface="Atkinson Hyperlegible Next"/>
                <a:sym typeface="Atkinson Hyperlegible Next"/>
              </a:rPr>
              <a: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69" name="How to support it text"/>
          <p:cNvSpPr txBox="1"/>
          <p:nvPr/>
        </p:nvSpPr>
        <p:spPr>
          <a:xfrm>
            <a:off x="2293050" y="2622150"/>
            <a:ext cx="305484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You can add the code on this page into your CSS, LESS, SASS, or any other CSS-based styling.</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When you're using things like </a:t>
            </a:r>
            <a:r>
              <a:rPr lang="en-GB" sz="1000">
                <a:solidFill>
                  <a:srgbClr val="FFFFFF"/>
                </a:solidFill>
                <a:highlight>
                  <a:srgbClr val="263238"/>
                </a:highlight>
                <a:latin typeface="Atkinson Hyperlegible Mono"/>
                <a:ea typeface="Atkinson Hyperlegible Mono"/>
                <a:cs typeface="Atkinson Hyperlegible Mono"/>
                <a:sym typeface="Atkinson Hyperlegible Mono"/>
              </a:rPr>
              <a:t> display: none; </a:t>
            </a:r>
            <a:r>
              <a:rPr lang="en-GB" sz="1000">
                <a:solidFill>
                  <a:schemeClr val="dk1"/>
                </a:solidFill>
                <a:latin typeface="Atkinson Hyperlegible Next"/>
                <a:ea typeface="Atkinson Hyperlegible Next"/>
                <a:cs typeface="Atkinson Hyperlegible Next"/>
                <a:sym typeface="Atkinson Hyperlegible Next"/>
              </a:rPr>
              <a:t> consider whether a screen reader user would benefit from the thing you're hiding. That's a great time to use this styling!</a:t>
            </a:r>
            <a:endParaRPr sz="1000">
              <a:solidFill>
                <a:schemeClr val="dk1"/>
              </a:solidFill>
              <a:latin typeface="Atkinson Hyperlegible Next"/>
              <a:ea typeface="Atkinson Hyperlegible Next"/>
              <a:cs typeface="Atkinson Hyperlegible Next"/>
              <a:sym typeface="Atkinson Hyperlegible Next"/>
            </a:endParaRPr>
          </a:p>
        </p:txBody>
      </p:sp>
      <p:sp>
        <p:nvSpPr>
          <p:cNvPr id="372" name="Code example"/>
          <p:cNvSpPr/>
          <p:nvPr/>
        </p:nvSpPr>
        <p:spPr>
          <a:xfrm>
            <a:off x="5439330" y="2672135"/>
            <a:ext cx="2926080" cy="1304600"/>
          </a:xfrm>
          <a:prstGeom prst="roundRect">
            <a:avLst>
              <a:gd name="adj" fmla="val 16667"/>
            </a:avLst>
          </a:prstGeom>
          <a:solidFill>
            <a:srgbClr val="263238"/>
          </a:solidFill>
          <a:ln>
            <a:noFill/>
          </a:ln>
        </p:spPr>
        <p:txBody>
          <a:bodyPr spcFirstLastPara="1" wrap="square" lIns="91425" tIns="91425" rIns="91425" bIns="91425" anchor="ctr" anchorCtr="0">
            <a:noAutofit/>
          </a:bodyPr>
          <a:lstStyle/>
          <a:p>
            <a:pPr marL="0" indent="0" algn="l">
              <a:lnSpc>
                <a:spcPts val="1150"/>
              </a:lnSpc>
              <a:spcBef>
                <a:spcPts val="0"/>
              </a:spcBef>
              <a:spcAft>
                <a:spcPts val="0"/>
              </a:spcAft>
              <a:buNone/>
            </a:pPr>
            <a:r>
              <a:rPr lang="en-GB" sz="1000" dirty="0">
                <a:solidFill>
                  <a:srgbClr val="FFFFFF"/>
                </a:solidFill>
                <a:latin typeface="Atkinson Hyperlegible Mono"/>
                <a:ea typeface="Atkinson Hyperlegible Mono"/>
                <a:cs typeface="Atkinson Hyperlegible Mono"/>
                <a:sym typeface="Atkinson Hyperlegible Mono"/>
              </a:rPr>
              <a:t>.</a:t>
            </a:r>
            <a:r>
              <a:rPr lang="en-GB" sz="1000" dirty="0" err="1">
                <a:solidFill>
                  <a:srgbClr val="FFFFFF"/>
                </a:solidFill>
                <a:latin typeface="Atkinson Hyperlegible Mono"/>
                <a:ea typeface="Atkinson Hyperlegible Mono"/>
                <a:cs typeface="Atkinson Hyperlegible Mono"/>
                <a:sym typeface="Atkinson Hyperlegible Mono"/>
              </a:rPr>
              <a:t>sr</a:t>
            </a:r>
            <a:r>
              <a:rPr lang="en-GB" sz="1000" dirty="0">
                <a:solidFill>
                  <a:srgbClr val="FFFFFF"/>
                </a:solidFill>
                <a:latin typeface="Atkinson Hyperlegible Mono"/>
                <a:ea typeface="Atkinson Hyperlegible Mono"/>
                <a:cs typeface="Atkinson Hyperlegible Mono"/>
                <a:sym typeface="Atkinson Hyperlegible Mono"/>
              </a:rPr>
              <a:t>-only { position: absolute;</a:t>
            </a:r>
          </a:p>
          <a:p>
            <a:pPr marL="0" indent="0" algn="l">
              <a:lnSpc>
                <a:spcPts val="1150"/>
              </a:lnSpc>
              <a:spcBef>
                <a:spcPts val="0"/>
              </a:spcBef>
              <a:spcAft>
                <a:spcPts val="0"/>
              </a:spcAft>
              <a:buNone/>
            </a:pPr>
            <a:r>
              <a:rPr lang="en-GB" sz="1000" dirty="0">
                <a:solidFill>
                  <a:srgbClr val="FFFFFF"/>
                </a:solidFill>
                <a:latin typeface="Atkinson Hyperlegible Mono"/>
                <a:ea typeface="Atkinson Hyperlegible Mono"/>
                <a:cs typeface="Atkinson Hyperlegible Mono"/>
                <a:sym typeface="Atkinson Hyperlegible Mono"/>
              </a:rPr>
              <a:t>  width: 0.0625rem; border: 0;</a:t>
            </a:r>
          </a:p>
          <a:p>
            <a:pPr marL="0" indent="0" algn="l">
              <a:lnSpc>
                <a:spcPts val="1150"/>
              </a:lnSpc>
              <a:spcBef>
                <a:spcPts val="0"/>
              </a:spcBef>
              <a:spcAft>
                <a:spcPts val="0"/>
              </a:spcAft>
              <a:buNone/>
            </a:pPr>
            <a:r>
              <a:rPr lang="en-GB" sz="1000" dirty="0">
                <a:solidFill>
                  <a:srgbClr val="FFFFFF"/>
                </a:solidFill>
                <a:latin typeface="Atkinson Hyperlegible Mono"/>
                <a:ea typeface="Atkinson Hyperlegible Mono"/>
                <a:cs typeface="Atkinson Hyperlegible Mono"/>
                <a:sym typeface="Atkinson Hyperlegible Mono"/>
              </a:rPr>
              <a:t>  height: 0.0625rem; padding: 0;</a:t>
            </a:r>
          </a:p>
          <a:p>
            <a:pPr marL="0" indent="0" algn="l">
              <a:lnSpc>
                <a:spcPts val="1150"/>
              </a:lnSpc>
              <a:spcBef>
                <a:spcPts val="0"/>
              </a:spcBef>
              <a:spcAft>
                <a:spcPts val="0"/>
              </a:spcAft>
              <a:buNone/>
            </a:pPr>
            <a:r>
              <a:rPr lang="en-GB" sz="1000" dirty="0">
                <a:solidFill>
                  <a:srgbClr val="FFFFFF"/>
                </a:solidFill>
                <a:latin typeface="Atkinson Hyperlegible Mono"/>
                <a:ea typeface="Atkinson Hyperlegible Mono"/>
                <a:cs typeface="Atkinson Hyperlegible Mono"/>
                <a:sym typeface="Atkinson Hyperlegible Mono"/>
              </a:rPr>
              <a:t>  margin: -0.0625rem;</a:t>
            </a:r>
          </a:p>
          <a:p>
            <a:pPr marL="0" indent="0" algn="l">
              <a:lnSpc>
                <a:spcPts val="1150"/>
              </a:lnSpc>
              <a:spcBef>
                <a:spcPts val="0"/>
              </a:spcBef>
              <a:spcAft>
                <a:spcPts val="0"/>
              </a:spcAft>
              <a:buNone/>
            </a:pPr>
            <a:r>
              <a:rPr lang="en-GB" sz="1000" dirty="0">
                <a:solidFill>
                  <a:srgbClr val="FFFFFF"/>
                </a:solidFill>
                <a:latin typeface="Atkinson Hyperlegible Mono"/>
                <a:ea typeface="Atkinson Hyperlegible Mono"/>
                <a:cs typeface="Atkinson Hyperlegible Mono"/>
                <a:sym typeface="Atkinson Hyperlegible Mono"/>
              </a:rPr>
              <a:t>  overflow: hidden;</a:t>
            </a:r>
          </a:p>
          <a:p>
            <a:pPr marL="0" indent="0" algn="l">
              <a:lnSpc>
                <a:spcPts val="1150"/>
              </a:lnSpc>
              <a:spcBef>
                <a:spcPts val="0"/>
              </a:spcBef>
              <a:spcAft>
                <a:spcPts val="0"/>
              </a:spcAft>
              <a:buNone/>
            </a:pPr>
            <a:r>
              <a:rPr lang="en-GB" sz="1000" dirty="0">
                <a:solidFill>
                  <a:srgbClr val="FFFFFF"/>
                </a:solidFill>
                <a:latin typeface="Atkinson Hyperlegible Mono"/>
                <a:ea typeface="Atkinson Hyperlegible Mono"/>
                <a:cs typeface="Atkinson Hyperlegible Mono"/>
                <a:sym typeface="Atkinson Hyperlegible Mono"/>
              </a:rPr>
              <a:t>  clip: </a:t>
            </a:r>
            <a:r>
              <a:rPr lang="en-GB" sz="1000" dirty="0" err="1">
                <a:solidFill>
                  <a:srgbClr val="FFFFFF"/>
                </a:solidFill>
                <a:latin typeface="Atkinson Hyperlegible Mono"/>
                <a:ea typeface="Atkinson Hyperlegible Mono"/>
                <a:cs typeface="Atkinson Hyperlegible Mono"/>
                <a:sym typeface="Atkinson Hyperlegible Mono"/>
              </a:rPr>
              <a:t>rect</a:t>
            </a:r>
            <a:r>
              <a:rPr lang="en-GB" sz="1000" dirty="0">
                <a:solidFill>
                  <a:srgbClr val="FFFFFF"/>
                </a:solidFill>
                <a:latin typeface="Atkinson Hyperlegible Mono"/>
                <a:ea typeface="Atkinson Hyperlegible Mono"/>
                <a:cs typeface="Atkinson Hyperlegible Mono"/>
                <a:sym typeface="Atkinson Hyperlegible Mono"/>
              </a:rPr>
              <a:t>(0 0 0 0);</a:t>
            </a:r>
          </a:p>
          <a:p>
            <a:pPr marL="0" indent="0" algn="l">
              <a:lnSpc>
                <a:spcPts val="1150"/>
              </a:lnSpc>
              <a:spcBef>
                <a:spcPts val="0"/>
              </a:spcBef>
              <a:spcAft>
                <a:spcPts val="0"/>
              </a:spcAft>
              <a:buNone/>
            </a:pPr>
            <a:r>
              <a:rPr lang="en-GB" sz="1000" dirty="0">
                <a:solidFill>
                  <a:srgbClr val="FFFFFF"/>
                </a:solidFill>
                <a:latin typeface="Atkinson Hyperlegible Mono"/>
                <a:ea typeface="Atkinson Hyperlegible Mono"/>
                <a:cs typeface="Atkinson Hyperlegible Mono"/>
                <a:sym typeface="Atkinson Hyperlegible Mono"/>
              </a:rPr>
              <a:t>  white-space: </a:t>
            </a:r>
            <a:r>
              <a:rPr lang="en-GB" sz="1000" dirty="0" err="1">
                <a:solidFill>
                  <a:srgbClr val="FFFFFF"/>
                </a:solidFill>
                <a:latin typeface="Atkinson Hyperlegible Mono"/>
                <a:ea typeface="Atkinson Hyperlegible Mono"/>
                <a:cs typeface="Atkinson Hyperlegible Mono"/>
                <a:sym typeface="Atkinson Hyperlegible Mono"/>
              </a:rPr>
              <a:t>nowrap</a:t>
            </a:r>
            <a:r>
              <a:rPr lang="en-GB" sz="1000" dirty="0">
                <a:solidFill>
                  <a:srgbClr val="FFFFFF"/>
                </a:solidFill>
                <a:latin typeface="Atkinson Hyperlegible Mono"/>
                <a:ea typeface="Atkinson Hyperlegible Mono"/>
                <a:cs typeface="Atkinson Hyperlegible Mono"/>
                <a:sym typeface="Atkinson Hyperlegible Mono"/>
              </a:rPr>
              <a:t>; }</a:t>
            </a:r>
          </a:p>
        </p:txBody>
      </p:sp>
      <p:sp>
        <p:nvSpPr>
          <p:cNvPr id="37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7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WebAIM - Invisible content</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CSS Tricks - Inclusively Hidden</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373"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Screen Readers</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Screen readers are pieces of software that announce content audibly. This allows a computer to read text, images, icons, and much more. Screen readers are used if someone does not have enough vision to be able to view content from a screen.</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They're especially important for people with visual impairments, learning difficulties or cognitive disabilities, non-native speakers, and people who prefer to listen to content instead of reading it visually.</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Most devices come with a screen reader installed as standard: VoiceOver on Mac and iPhone, Narrator on Windows, and TalkBack on most Android devices.</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Decorative images and icons aren't read out</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All images are understandable using the alt text</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The order of the page makes sense</a:t>
            </a:r>
            <a:endParaRPr sz="100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Everything on the page is fully functional using a screen reader</a:t>
            </a:r>
            <a:endParaRPr sz="100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An Introduction to Screen Readers</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RNIB: Screen reading software</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5">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Shifting Left</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Imagine baking a cake, pulling it out of the oven, and realising you forgot the sugar. It's much easier to just add the sugar at the beginning.</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Shifting left means moving accessibility checks to the very beginning of the project (the left side), instead of waiting until the end to test it. Finding an accessibility bug during the design phase is incredibly cheap and fast to fix.</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Designers can check colour contrast and plan out where keyboard focus will go before sending pictures to the developers</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Developers can plan out which Semantic HTML tags to use before writing any complex code</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Product Managers can make sure accessibility is listed as a requirement for the feature to be considered Done</a:t>
            </a:r>
            <a:endParaRPr sz="1000"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dirty="0">
                <a:solidFill>
                  <a:schemeClr val="dk1"/>
                </a:solidFill>
                <a:latin typeface="Atkinson Hyperlegible Next"/>
                <a:ea typeface="Atkinson Hyperlegible Next"/>
                <a:cs typeface="Atkinson Hyperlegible Next"/>
                <a:sym typeface="Atkinson Hyperlegible Next"/>
              </a:rPr>
              <a:t>This early planning saves a massive amount of time and money at the end.</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Deque: Shift Left Accessibility Testing</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Shift-left accessibility: Embedding inclusion early in agile projects</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5">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376"/>
        <p:cNvGrpSpPr/>
        <p:nvPr/>
      </p:nvGrpSpPr>
      <p:grpSpPr>
        <a:xfrm>
          <a:off x="0" y="0"/>
          <a:ext cx="0" cy="0"/>
          <a:chOff x="0" y="0"/>
          <a:chExt cx="0" cy="0"/>
        </a:xfrm>
      </p:grpSpPr>
      <p:sp>
        <p:nvSpPr>
          <p:cNvPr id="377"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79"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82"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78"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080"/>
              </a:lnSpc>
              <a:spcBef>
                <a:spcPts val="0"/>
              </a:spcBef>
              <a:spcAft>
                <a:spcPts val="0"/>
              </a:spcAft>
              <a:buSzPts val="1100"/>
              <a:buNone/>
            </a:pPr>
            <a:r>
              <a:rPr lang="en-GB" sz="3400" b="1">
                <a:latin typeface="Atkinson Hyperlegible Next"/>
                <a:ea typeface="Atkinson Hyperlegible Next"/>
                <a:cs typeface="Atkinson Hyperlegible Next"/>
                <a:sym typeface="Atkinson Hyperlegible Next"/>
              </a:rPr>
              <a:t>Social Media: Alt Text</a:t>
            </a:r>
            <a:endParaRPr sz="3400" b="1">
              <a:latin typeface="Atkinson Hyperlegible Next"/>
              <a:ea typeface="Atkinson Hyperlegible Next"/>
              <a:cs typeface="Atkinson Hyperlegible Next"/>
              <a:sym typeface="Atkinson Hyperlegible Next"/>
            </a:endParaRPr>
          </a:p>
        </p:txBody>
      </p:sp>
      <p:sp>
        <p:nvSpPr>
          <p:cNvPr id="380"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81"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90000" lvl="0" indent="0" algn="l" rtl="0">
              <a:lnSpc>
                <a:spcPts val="1150"/>
              </a:lnSpc>
              <a:spcBef>
                <a:spcPts val="60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On social media, images often hold the core message or punchline. Alt text ensures that context isn't lost for anyone by serving a few vital purposes:</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600"/>
              </a:spcBef>
              <a:spcAft>
                <a:spcPts val="0"/>
              </a:spcAft>
              <a:buClr>
                <a:schemeClr val="dk1"/>
              </a:buClr>
              <a:buSzPts val="1100"/>
              <a:buChar char="●"/>
            </a:pPr>
            <a:r>
              <a:rPr lang="en-GB" sz="1000">
                <a:solidFill>
                  <a:schemeClr val="dk1"/>
                </a:solidFill>
                <a:latin typeface="Atkinson Hyperlegible Next"/>
                <a:ea typeface="Atkinson Hyperlegible Next"/>
                <a:cs typeface="Atkinson Hyperlegible Next"/>
                <a:sym typeface="Atkinson Hyperlegible Next"/>
              </a:rPr>
              <a:t>Allows screen readers to describe the visual content to visually impaired users</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0"/>
              </a:spcBef>
              <a:spcAft>
                <a:spcPts val="0"/>
              </a:spcAft>
              <a:buClr>
                <a:schemeClr val="dk1"/>
              </a:buClr>
              <a:buSzPts val="1100"/>
              <a:buChar char="●"/>
            </a:pPr>
            <a:r>
              <a:rPr lang="en-GB" sz="1000">
                <a:solidFill>
                  <a:schemeClr val="dk1"/>
                </a:solidFill>
                <a:latin typeface="Atkinson Hyperlegible Next"/>
                <a:ea typeface="Atkinson Hyperlegible Next"/>
                <a:cs typeface="Atkinson Hyperlegible Next"/>
                <a:sym typeface="Atkinson Hyperlegible Next"/>
              </a:rPr>
              <a:t>Displays text descriptions when poor signal or low data prevents images from loading</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0"/>
              </a:spcBef>
              <a:spcAft>
                <a:spcPts val="0"/>
              </a:spcAft>
              <a:buClr>
                <a:schemeClr val="dk1"/>
              </a:buClr>
              <a:buSzPts val="1100"/>
              <a:buChar char="●"/>
            </a:pPr>
            <a:r>
              <a:rPr lang="en-GB" sz="1000">
                <a:solidFill>
                  <a:schemeClr val="dk1"/>
                </a:solidFill>
                <a:latin typeface="Atkinson Hyperlegible Next"/>
                <a:ea typeface="Atkinson Hyperlegible Next"/>
                <a:cs typeface="Atkinson Hyperlegible Next"/>
                <a:sym typeface="Atkinson Hyperlegible Next"/>
              </a:rPr>
              <a:t>Helps users with cognitive disabilities better understand complex graphics or memes</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0"/>
              </a:spcBef>
              <a:spcAft>
                <a:spcPts val="0"/>
              </a:spcAft>
              <a:buClr>
                <a:schemeClr val="dk1"/>
              </a:buClr>
              <a:buSzPts val="1100"/>
              <a:buChar char="●"/>
            </a:pPr>
            <a:r>
              <a:rPr lang="en-GB" sz="1000">
                <a:solidFill>
                  <a:schemeClr val="dk1"/>
                </a:solidFill>
                <a:latin typeface="Atkinson Hyperlegible Next"/>
                <a:ea typeface="Atkinson Hyperlegible Next"/>
                <a:cs typeface="Atkinson Hyperlegible Next"/>
                <a:sym typeface="Atkinson Hyperlegible Next"/>
              </a:rPr>
              <a:t>Boosts discoverability by helping platform algorithms understand and index your posts</a:t>
            </a:r>
            <a:endParaRPr sz="1000">
              <a:solidFill>
                <a:schemeClr val="dk1"/>
              </a:solidFill>
              <a:latin typeface="Atkinson Hyperlegible Next"/>
              <a:ea typeface="Atkinson Hyperlegible Next"/>
              <a:cs typeface="Atkinson Hyperlegible Next"/>
              <a:sym typeface="Atkinson Hyperlegible Next"/>
            </a:endParaRPr>
          </a:p>
        </p:txBody>
      </p:sp>
      <p:sp>
        <p:nvSpPr>
          <p:cNvPr id="383"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a:t>
            </a:r>
            <a:r>
              <a:rPr lang="en-GB" sz="2200" b="1">
                <a:solidFill>
                  <a:schemeClr val="dk1"/>
                </a:solidFill>
                <a:latin typeface="Atkinson Hyperlegible Next"/>
                <a:ea typeface="Atkinson Hyperlegible Next"/>
                <a:cs typeface="Atkinson Hyperlegible Next"/>
                <a:sym typeface="Atkinson Hyperlegible Next"/>
              </a:rPr>
              <a:t>support</a:t>
            </a:r>
            <a:r>
              <a:rPr lang="en-GB" sz="2200" b="1" i="0" u="none" strike="noStrike" cap="none">
                <a:solidFill>
                  <a:schemeClr val="dk1"/>
                </a:solidFill>
                <a:latin typeface="Atkinson Hyperlegible Next"/>
                <a:ea typeface="Atkinson Hyperlegible Next"/>
                <a:cs typeface="Atkinson Hyperlegible Next"/>
                <a:sym typeface="Atkinson Hyperlegible Next"/>
              </a:rPr>
              <a: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84" name="How to support it text"/>
          <p:cNvSpPr txBox="1"/>
          <p:nvPr/>
        </p:nvSpPr>
        <p:spPr>
          <a:xfrm>
            <a:off x="2293050" y="2622150"/>
            <a:ext cx="6163800" cy="1404600"/>
          </a:xfrm>
          <a:prstGeom prst="rect">
            <a:avLst/>
          </a:prstGeom>
          <a:noFill/>
          <a:ln>
            <a:noFill/>
          </a:ln>
        </p:spPr>
        <p:txBody>
          <a:bodyPr spcFirstLastPara="1" wrap="square" lIns="91425" tIns="91425" rIns="91425" bIns="91425" anchor="ctr" anchorCtr="0">
            <a:noAutofit/>
          </a:bodyPr>
          <a:lstStyle/>
          <a:p>
            <a:pPr marL="0" marR="9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In workplace chat tools like Slack, upload the image, click ‘Edit file details’, and fill in the description.</a:t>
            </a:r>
            <a:endParaRPr sz="1000">
              <a:solidFill>
                <a:schemeClr val="dk1"/>
              </a:solidFill>
              <a:latin typeface="Atkinson Hyperlegible Next"/>
              <a:ea typeface="Atkinson Hyperlegible Next"/>
              <a:cs typeface="Atkinson Hyperlegible Next"/>
              <a:sym typeface="Atkinson Hyperlegible Next"/>
            </a:endParaRPr>
          </a:p>
          <a:p>
            <a:pPr marL="0" marR="90000" lvl="0" indent="0" algn="l" rtl="0">
              <a:lnSpc>
                <a:spcPts val="1150"/>
              </a:lnSpc>
              <a:spcBef>
                <a:spcPts val="4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In PowerPoint, right-click the image, then ‘View Alt Text’. In Google Slides, use ‘Format options’, then ‘Alt text’.</a:t>
            </a:r>
            <a:endParaRPr sz="1000">
              <a:solidFill>
                <a:schemeClr val="dk1"/>
              </a:solidFill>
              <a:latin typeface="Atkinson Hyperlegible Next"/>
              <a:ea typeface="Atkinson Hyperlegible Next"/>
              <a:cs typeface="Atkinson Hyperlegible Next"/>
              <a:sym typeface="Atkinson Hyperlegible Next"/>
            </a:endParaRPr>
          </a:p>
          <a:p>
            <a:pPr marL="0" marR="90000" lvl="0" indent="0" algn="l" rtl="0">
              <a:lnSpc>
                <a:spcPts val="1150"/>
              </a:lnSpc>
              <a:spcBef>
                <a:spcPts val="4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On LinkedIn, add the image and click ‘ALT’ at the bottom right.</a:t>
            </a:r>
            <a:endParaRPr sz="1000">
              <a:solidFill>
                <a:schemeClr val="dk1"/>
              </a:solidFill>
              <a:latin typeface="Atkinson Hyperlegible Next"/>
              <a:ea typeface="Atkinson Hyperlegible Next"/>
              <a:cs typeface="Atkinson Hyperlegible Next"/>
              <a:sym typeface="Atkinson Hyperlegible Next"/>
            </a:endParaRPr>
          </a:p>
          <a:p>
            <a:pPr marL="0" marR="90000" lvl="0" indent="0" algn="l" rtl="0">
              <a:lnSpc>
                <a:spcPts val="1150"/>
              </a:lnSpc>
              <a:spcBef>
                <a:spcPts val="4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On Facebook, add the image, click the three dots in the top right, and select ‘Edit alt text’.</a:t>
            </a:r>
            <a:endParaRPr sz="1000">
              <a:solidFill>
                <a:schemeClr val="dk1"/>
              </a:solidFill>
              <a:latin typeface="Atkinson Hyperlegible Next"/>
              <a:ea typeface="Atkinson Hyperlegible Next"/>
              <a:cs typeface="Atkinson Hyperlegible Next"/>
              <a:sym typeface="Atkinson Hyperlegible Next"/>
            </a:endParaRPr>
          </a:p>
          <a:p>
            <a:pPr marL="0" marR="90000" lvl="0" indent="0" algn="l" rtl="0">
              <a:lnSpc>
                <a:spcPts val="1150"/>
              </a:lnSpc>
              <a:spcBef>
                <a:spcPts val="400"/>
              </a:spcBef>
              <a:spcAft>
                <a:spcPts val="400"/>
              </a:spcAft>
              <a:buNone/>
            </a:pPr>
            <a:r>
              <a:rPr lang="en-GB" sz="1000">
                <a:solidFill>
                  <a:schemeClr val="dk1"/>
                </a:solidFill>
                <a:latin typeface="Atkinson Hyperlegible Next"/>
                <a:ea typeface="Atkinson Hyperlegible Next"/>
                <a:cs typeface="Atkinson Hyperlegible Next"/>
                <a:sym typeface="Atkinson Hyperlegible Next"/>
              </a:rPr>
              <a:t>On X (Twitter), add the image and click the ‘ALT’ box at the bottom.</a:t>
            </a:r>
            <a:endParaRPr sz="1000">
              <a:solidFill>
                <a:schemeClr val="dk1"/>
              </a:solidFill>
              <a:latin typeface="Atkinson Hyperlegible Next"/>
              <a:ea typeface="Atkinson Hyperlegible Next"/>
              <a:cs typeface="Atkinson Hyperlegible Next"/>
              <a:sym typeface="Atkinson Hyperlegible Next"/>
            </a:endParaRPr>
          </a:p>
        </p:txBody>
      </p:sp>
      <p:sp>
        <p:nvSpPr>
          <p:cNvPr id="385"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86"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4"/>
              </a:rPr>
              <a:t>Alternative text on social media</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5"/>
              </a:rPr>
              <a:t>Alternative text in action</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6"/>
              </a:rPr>
              <a:t>Social Media and Alternative Text: A Reflection</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387"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390"/>
        <p:cNvGrpSpPr/>
        <p:nvPr/>
      </p:nvGrpSpPr>
      <p:grpSpPr>
        <a:xfrm>
          <a:off x="0" y="0"/>
          <a:ext cx="0" cy="0"/>
          <a:chOff x="0" y="0"/>
          <a:chExt cx="0" cy="0"/>
        </a:xfrm>
      </p:grpSpPr>
      <p:sp>
        <p:nvSpPr>
          <p:cNvPr id="391"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93"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96"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92"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080"/>
              </a:lnSpc>
              <a:spcBef>
                <a:spcPts val="0"/>
              </a:spcBef>
              <a:spcAft>
                <a:spcPts val="0"/>
              </a:spcAft>
              <a:buSzPts val="1100"/>
              <a:buNone/>
            </a:pPr>
            <a:r>
              <a:rPr lang="en-GB" sz="3400" b="1">
                <a:latin typeface="Atkinson Hyperlegible Next"/>
                <a:ea typeface="Atkinson Hyperlegible Next"/>
                <a:cs typeface="Atkinson Hyperlegible Next"/>
                <a:sym typeface="Atkinson Hyperlegible Next"/>
              </a:rPr>
              <a:t>Social Media: Custom Fonts</a:t>
            </a:r>
            <a:endParaRPr sz="3400" b="1">
              <a:latin typeface="Atkinson Hyperlegible Next"/>
              <a:ea typeface="Atkinson Hyperlegible Next"/>
              <a:cs typeface="Atkinson Hyperlegible Next"/>
              <a:sym typeface="Atkinson Hyperlegible Next"/>
            </a:endParaRPr>
          </a:p>
        </p:txBody>
      </p:sp>
      <p:sp>
        <p:nvSpPr>
          <p:cNvPr id="394"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95"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90000" lvl="0" indent="0" algn="l" rtl="0">
              <a:lnSpc>
                <a:spcPts val="1150"/>
              </a:lnSpc>
              <a:spcBef>
                <a:spcPts val="60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People often use generator websites to make their text look unique (e.g. 𝓬𝓾𝓻𝓼𝓲𝓿𝓮 or 𝕓𝕠𝕝𝕕). However, these are not real fonts. They are mathematical symbols from the Unicode standard designed for equations, not language.</a:t>
            </a:r>
            <a:endParaRPr sz="1000">
              <a:solidFill>
                <a:schemeClr val="dk1"/>
              </a:solidFill>
              <a:latin typeface="Atkinson Hyperlegible Next"/>
              <a:ea typeface="Atkinson Hyperlegible Next"/>
              <a:cs typeface="Atkinson Hyperlegible Next"/>
              <a:sym typeface="Atkinson Hyperlegible Next"/>
            </a:endParaRPr>
          </a:p>
          <a:p>
            <a:pPr marL="0" marR="90000" lvl="0" indent="0" algn="l" rtl="0">
              <a:lnSpc>
                <a:spcPts val="1150"/>
              </a:lnSpc>
              <a:spcBef>
                <a:spcPts val="60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When a screen reader encounters this text, it does not read the word. It reads the mathematical description of every single character. 𝓗𝓮𝓵𝓵𝓸 ("Hello") becomes "Mathematical script capital H, mathematical script small e..." which renders the message completely unintelligible.</a:t>
            </a:r>
            <a:endParaRPr sz="1000">
              <a:solidFill>
                <a:schemeClr val="dk1"/>
              </a:solidFill>
              <a:latin typeface="Atkinson Hyperlegible Next"/>
              <a:ea typeface="Atkinson Hyperlegible Next"/>
              <a:cs typeface="Atkinson Hyperlegible Next"/>
              <a:sym typeface="Atkinson Hyperlegible Next"/>
            </a:endParaRPr>
          </a:p>
        </p:txBody>
      </p:sp>
      <p:sp>
        <p:nvSpPr>
          <p:cNvPr id="397"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a:t>
            </a:r>
            <a:r>
              <a:rPr lang="en-GB" sz="2200" b="1">
                <a:solidFill>
                  <a:schemeClr val="dk1"/>
                </a:solidFill>
                <a:latin typeface="Atkinson Hyperlegible Next"/>
                <a:ea typeface="Atkinson Hyperlegible Next"/>
                <a:cs typeface="Atkinson Hyperlegible Next"/>
                <a:sym typeface="Atkinson Hyperlegible Next"/>
              </a:rPr>
              <a:t>support</a:t>
            </a:r>
            <a:r>
              <a:rPr lang="en-GB" sz="2200" b="1" i="0" u="none" strike="noStrike" cap="none">
                <a:solidFill>
                  <a:schemeClr val="dk1"/>
                </a:solidFill>
                <a:latin typeface="Atkinson Hyperlegible Next"/>
                <a:ea typeface="Atkinson Hyperlegible Next"/>
                <a:cs typeface="Atkinson Hyperlegible Next"/>
                <a:sym typeface="Atkinson Hyperlegible Next"/>
              </a:rPr>
              <a: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98"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90000" lvl="0" indent="0" algn="l" rtl="0">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The kindest thing you can do is avoid these generators entirely for your display name, bio, and captions.</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600"/>
              </a:spcBef>
              <a:spcAft>
                <a:spcPts val="0"/>
              </a:spcAft>
              <a:buClr>
                <a:schemeClr val="dk1"/>
              </a:buClr>
              <a:buSzPts val="1100"/>
              <a:buChar char="●"/>
            </a:pPr>
            <a:r>
              <a:rPr lang="en-GB" sz="1000">
                <a:solidFill>
                  <a:schemeClr val="dk1"/>
                </a:solidFill>
                <a:latin typeface="Atkinson Hyperlegible Next"/>
                <a:ea typeface="Atkinson Hyperlegible Next"/>
                <a:cs typeface="Atkinson Hyperlegible Next"/>
                <a:sym typeface="Atkinson Hyperlegible Next"/>
              </a:rPr>
              <a:t>Use the default keyboard font provided by the platform. This ensures your text is readable and searchable.</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0"/>
              </a:spcBef>
              <a:spcAft>
                <a:spcPts val="0"/>
              </a:spcAft>
              <a:buClr>
                <a:schemeClr val="dk1"/>
              </a:buClr>
              <a:buSzPts val="1100"/>
              <a:buChar char="●"/>
            </a:pPr>
            <a:r>
              <a:rPr lang="en-GB" sz="1000">
                <a:solidFill>
                  <a:schemeClr val="dk1"/>
                </a:solidFill>
                <a:latin typeface="Atkinson Hyperlegible Next"/>
                <a:ea typeface="Atkinson Hyperlegible Next"/>
                <a:cs typeface="Atkinson Hyperlegible Next"/>
                <a:sym typeface="Atkinson Hyperlegible Next"/>
              </a:rPr>
              <a:t>Since you cannot use bold or italics on most apps, capitalise the first letter of key words (not whole words) instead.</a:t>
            </a:r>
            <a:endParaRPr sz="1000">
              <a:solidFill>
                <a:schemeClr val="dk1"/>
              </a:solidFill>
              <a:latin typeface="Atkinson Hyperlegible Next"/>
              <a:ea typeface="Atkinson Hyperlegible Next"/>
              <a:cs typeface="Atkinson Hyperlegible Next"/>
              <a:sym typeface="Atkinson Hyperlegible Next"/>
            </a:endParaRPr>
          </a:p>
        </p:txBody>
      </p:sp>
      <p:sp>
        <p:nvSpPr>
          <p:cNvPr id="399"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400"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Accessible Social - Just Not My Type</a:t>
            </a:r>
            <a:endParaRPr sz="800" u="sng">
              <a:solidFill>
                <a:schemeClr val="accent5"/>
              </a:solidFill>
              <a:latin typeface="Atkinson Hyperlegible Next"/>
              <a:ea typeface="Atkinson Hyperlegible Next"/>
              <a:cs typeface="Atkinson Hyperlegible Next"/>
              <a:sym typeface="Atkinson Hyperlegible Next"/>
            </a:endParaRPr>
          </a:p>
        </p:txBody>
      </p:sp>
      <p:sp>
        <p:nvSpPr>
          <p:cNvPr id="401"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5">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404"/>
        <p:cNvGrpSpPr/>
        <p:nvPr/>
      </p:nvGrpSpPr>
      <p:grpSpPr>
        <a:xfrm>
          <a:off x="0" y="0"/>
          <a:ext cx="0" cy="0"/>
          <a:chOff x="0" y="0"/>
          <a:chExt cx="0" cy="0"/>
        </a:xfrm>
      </p:grpSpPr>
      <p:sp>
        <p:nvSpPr>
          <p:cNvPr id="405"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407"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410"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406"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080"/>
              </a:lnSpc>
              <a:spcBef>
                <a:spcPts val="0"/>
              </a:spcBef>
              <a:spcAft>
                <a:spcPts val="0"/>
              </a:spcAft>
              <a:buSzPts val="1100"/>
              <a:buNone/>
            </a:pPr>
            <a:r>
              <a:rPr lang="en-GB" sz="3400" b="1">
                <a:latin typeface="Atkinson Hyperlegible Next"/>
                <a:ea typeface="Atkinson Hyperlegible Next"/>
                <a:cs typeface="Atkinson Hyperlegible Next"/>
                <a:sym typeface="Atkinson Hyperlegible Next"/>
              </a:rPr>
              <a:t>Social Media: Emojis</a:t>
            </a:r>
            <a:endParaRPr sz="3400" b="1">
              <a:latin typeface="Atkinson Hyperlegible Next"/>
              <a:ea typeface="Atkinson Hyperlegible Next"/>
              <a:cs typeface="Atkinson Hyperlegible Next"/>
              <a:sym typeface="Atkinson Hyperlegible Next"/>
            </a:endParaRPr>
          </a:p>
        </p:txBody>
      </p:sp>
      <p:sp>
        <p:nvSpPr>
          <p:cNvPr id="408"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409"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90000" lvl="0" indent="0" algn="l" rtl="0">
              <a:lnSpc>
                <a:spcPts val="1150"/>
              </a:lnSpc>
              <a:spcBef>
                <a:spcPts val="600"/>
              </a:spcBef>
              <a:spcAft>
                <a:spcPts val="0"/>
              </a:spcAft>
              <a:buClr>
                <a:schemeClr val="dk1"/>
              </a:buClr>
              <a:buSzPts val="1100"/>
              <a:buFont typeface="Arial"/>
              <a:buNone/>
            </a:pPr>
            <a:r>
              <a:rPr lang="en-GB" sz="1000" dirty="0">
                <a:solidFill>
                  <a:schemeClr val="dk1"/>
                </a:solidFill>
                <a:latin typeface="Atkinson Hyperlegible Next"/>
                <a:ea typeface="Atkinson Hyperlegible Next"/>
                <a:cs typeface="Atkinson Hyperlegible Next"/>
                <a:sym typeface="Atkinson Hyperlegible Next"/>
              </a:rPr>
              <a:t>Emojis add personality and tone to our messages, but for a screen reader user, they are read aloud as literal text descriptions. For example, a simple smiley face is read out as 'Smiling face with open mouth'.</a:t>
            </a:r>
            <a:endParaRPr sz="1000" dirty="0">
              <a:solidFill>
                <a:schemeClr val="dk1"/>
              </a:solidFill>
              <a:latin typeface="Atkinson Hyperlegible Next"/>
              <a:ea typeface="Atkinson Hyperlegible Next"/>
              <a:cs typeface="Atkinson Hyperlegible Next"/>
              <a:sym typeface="Atkinson Hyperlegible Next"/>
            </a:endParaRPr>
          </a:p>
          <a:p>
            <a:pPr marL="0" marR="90000" lvl="0" indent="0" algn="l" rtl="0">
              <a:lnSpc>
                <a:spcPts val="1150"/>
              </a:lnSpc>
              <a:spcBef>
                <a:spcPts val="600"/>
              </a:spcBef>
              <a:spcAft>
                <a:spcPts val="600"/>
              </a:spcAft>
              <a:buClr>
                <a:schemeClr val="dk1"/>
              </a:buClr>
              <a:buSzPts val="1100"/>
              <a:buFont typeface="Arial"/>
              <a:buNone/>
            </a:pPr>
            <a:r>
              <a:rPr lang="en-GB" sz="1000" dirty="0">
                <a:solidFill>
                  <a:schemeClr val="dk1"/>
                </a:solidFill>
                <a:latin typeface="Atkinson Hyperlegible Next"/>
                <a:ea typeface="Atkinson Hyperlegible Next"/>
                <a:cs typeface="Atkinson Hyperlegible Next"/>
                <a:sym typeface="Atkinson Hyperlegible Next"/>
              </a:rPr>
              <a:t>When emojis are used excessively or incorrectly, this feature can become overwhelming. If you string ten 'Clapping hands' emojis together, the user must listen to the phrase 'Clapping hands' repeated ten times in a row. Similarly, if you use an emoji as a bullet point, the user hears the emoji name before every single item on the list, which distracts from the content.</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411"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a:t>
            </a:r>
            <a:r>
              <a:rPr lang="en-GB" sz="2200" b="1">
                <a:solidFill>
                  <a:schemeClr val="dk1"/>
                </a:solidFill>
                <a:latin typeface="Atkinson Hyperlegible Next"/>
                <a:ea typeface="Atkinson Hyperlegible Next"/>
                <a:cs typeface="Atkinson Hyperlegible Next"/>
                <a:sym typeface="Atkinson Hyperlegible Next"/>
              </a:rPr>
              <a:t>support</a:t>
            </a:r>
            <a:r>
              <a:rPr lang="en-GB" sz="2200" b="1" i="0" u="none" strike="noStrike" cap="none">
                <a:solidFill>
                  <a:schemeClr val="dk1"/>
                </a:solidFill>
                <a:latin typeface="Atkinson Hyperlegible Next"/>
                <a:ea typeface="Atkinson Hyperlegible Next"/>
                <a:cs typeface="Atkinson Hyperlegible Next"/>
                <a:sym typeface="Atkinson Hyperlegible Next"/>
              </a:rPr>
              <a: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412"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90000" lvl="0" indent="0" algn="l" rtl="0">
              <a:lnSpc>
                <a:spcPts val="1150"/>
              </a:lnSpc>
              <a:spcBef>
                <a:spcPts val="60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To keep your content fun but readable, follow these best practices:</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2100" algn="l" rtl="0">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Use them sparingly. One or two emojis are usually enough to convey a mood</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Put them at the end. Place emojis at the end of a sentence or paragraph so they do not interrupt the flow of reading</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Never replace a word with an emoji (e.g. writing 'I want [pizza emoji]')</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2100" algn="l" rtl="0">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Check the emoji description. Use a site like</a:t>
            </a:r>
            <a:r>
              <a:rPr lang="en-GB" sz="1000">
                <a:solidFill>
                  <a:schemeClr val="dk1"/>
                </a:solidFill>
                <a:uFill>
                  <a:noFill/>
                </a:uFill>
                <a:latin typeface="Atkinson Hyperlegible Next"/>
                <a:ea typeface="Atkinson Hyperlegible Next"/>
                <a:cs typeface="Atkinson Hyperlegible Next"/>
                <a:sym typeface="Atkinson Hyperlegible Next"/>
              </a:rPr>
              <a:t> </a:t>
            </a:r>
            <a:r>
              <a:rPr lang="en-GB" sz="1000" u="sng">
                <a:solidFill>
                  <a:schemeClr val="hlink"/>
                </a:solidFill>
                <a:latin typeface="Atkinson Hyperlegible Next"/>
                <a:ea typeface="Atkinson Hyperlegible Next"/>
                <a:cs typeface="Atkinson Hyperlegible Next"/>
                <a:sym typeface="Atkinson Hyperlegible Next"/>
                <a:hlinkClick r:id="rId4"/>
              </a:rPr>
              <a:t>Emojipedia</a:t>
            </a:r>
            <a:r>
              <a:rPr lang="en-GB" sz="1000">
                <a:solidFill>
                  <a:schemeClr val="dk1"/>
                </a:solidFill>
                <a:latin typeface="Atkinson Hyperlegible Next"/>
                <a:ea typeface="Atkinson Hyperlegible Next"/>
                <a:cs typeface="Atkinson Hyperlegible Next"/>
                <a:sym typeface="Atkinson Hyperlegible Next"/>
              </a:rPr>
              <a:t> to check exactly how your chosen emoji will be described to a blind user</a:t>
            </a:r>
            <a:endParaRPr sz="1000">
              <a:solidFill>
                <a:schemeClr val="dk1"/>
              </a:solidFill>
              <a:latin typeface="Atkinson Hyperlegible Next"/>
              <a:ea typeface="Atkinson Hyperlegible Next"/>
              <a:cs typeface="Atkinson Hyperlegible Next"/>
              <a:sym typeface="Atkinson Hyperlegible Next"/>
            </a:endParaRPr>
          </a:p>
        </p:txBody>
      </p:sp>
      <p:sp>
        <p:nvSpPr>
          <p:cNvPr id="413"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414"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4"/>
              </a:rPr>
              <a:t>Emojipedia</a:t>
            </a:r>
            <a:endParaRPr sz="1000" u="sng">
              <a:solidFill>
                <a:schemeClr val="hlink"/>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5"/>
              </a:rPr>
              <a:t>Accessible Social - Emoji</a:t>
            </a:r>
            <a:endParaRPr sz="1000" u="sng">
              <a:solidFill>
                <a:schemeClr val="hlink"/>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6"/>
              </a:rPr>
              <a:t>The Good, The Bad, And The Ugly: Emojis and Accessibility</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415"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418"/>
        <p:cNvGrpSpPr/>
        <p:nvPr/>
      </p:nvGrpSpPr>
      <p:grpSpPr>
        <a:xfrm>
          <a:off x="0" y="0"/>
          <a:ext cx="0" cy="0"/>
          <a:chOff x="0" y="0"/>
          <a:chExt cx="0" cy="0"/>
        </a:xfrm>
      </p:grpSpPr>
      <p:sp>
        <p:nvSpPr>
          <p:cNvPr id="419"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421"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424"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420"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080"/>
              </a:lnSpc>
              <a:spcBef>
                <a:spcPts val="0"/>
              </a:spcBef>
              <a:spcAft>
                <a:spcPts val="0"/>
              </a:spcAft>
              <a:buSzPts val="1100"/>
              <a:buNone/>
            </a:pPr>
            <a:r>
              <a:rPr lang="en-GB" sz="3400" b="1">
                <a:latin typeface="Atkinson Hyperlegible Next"/>
                <a:ea typeface="Atkinson Hyperlegible Next"/>
                <a:cs typeface="Atkinson Hyperlegible Next"/>
                <a:sym typeface="Atkinson Hyperlegible Next"/>
              </a:rPr>
              <a:t>Social Media: Hashtags</a:t>
            </a:r>
            <a:endParaRPr sz="3400" b="1">
              <a:latin typeface="Atkinson Hyperlegible Next"/>
              <a:ea typeface="Atkinson Hyperlegible Next"/>
              <a:cs typeface="Atkinson Hyperlegible Next"/>
              <a:sym typeface="Atkinson Hyperlegible Next"/>
            </a:endParaRPr>
          </a:p>
        </p:txBody>
      </p:sp>
      <p:sp>
        <p:nvSpPr>
          <p:cNvPr id="422"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423"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90000" lvl="0" indent="0" algn="l" rtl="0">
              <a:lnSpc>
                <a:spcPts val="1150"/>
              </a:lnSpc>
              <a:spcBef>
                <a:spcPts val="60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Imagine trying to read a sentence where all the spaces have been removed. It would look like a jumble of letters that takes real effort to decipher. That is exactly what a screen reader encounters when it reads a hashtag written entirely in lowercase.</a:t>
            </a:r>
            <a:endParaRPr sz="1000">
              <a:solidFill>
                <a:schemeClr val="dk1"/>
              </a:solidFill>
              <a:latin typeface="Atkinson Hyperlegible Next"/>
              <a:ea typeface="Atkinson Hyperlegible Next"/>
              <a:cs typeface="Atkinson Hyperlegible Next"/>
              <a:sym typeface="Atkinson Hyperlegible Next"/>
            </a:endParaRPr>
          </a:p>
          <a:p>
            <a:pPr marL="0" marR="90000" lvl="0" indent="0" algn="l" rtl="0">
              <a:lnSpc>
                <a:spcPts val="1150"/>
              </a:lnSpc>
              <a:spcBef>
                <a:spcPts val="60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If you write #superbowl, a screen reader might read it as "Superb Owl" rather than "Super Bowl". By capitalising the first letter of each word, we give the technology a clear signal of where one word ends and the next begins. This ensures the hashtag is pronounced correctly and is easier for everyone to read visually.</a:t>
            </a:r>
            <a:endParaRPr sz="1000">
              <a:solidFill>
                <a:schemeClr val="dk1"/>
              </a:solidFill>
              <a:latin typeface="Atkinson Hyperlegible Next"/>
              <a:ea typeface="Atkinson Hyperlegible Next"/>
              <a:cs typeface="Atkinson Hyperlegible Next"/>
              <a:sym typeface="Atkinson Hyperlegible Next"/>
            </a:endParaRPr>
          </a:p>
        </p:txBody>
      </p:sp>
      <p:sp>
        <p:nvSpPr>
          <p:cNvPr id="425"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a:t>
            </a:r>
            <a:r>
              <a:rPr lang="en-GB" sz="2200" b="1">
                <a:solidFill>
                  <a:schemeClr val="dk1"/>
                </a:solidFill>
                <a:latin typeface="Atkinson Hyperlegible Next"/>
                <a:ea typeface="Atkinson Hyperlegible Next"/>
                <a:cs typeface="Atkinson Hyperlegible Next"/>
                <a:sym typeface="Atkinson Hyperlegible Next"/>
              </a:rPr>
              <a:t>support</a:t>
            </a:r>
            <a:r>
              <a:rPr lang="en-GB" sz="2200" b="1" i="0" u="none" strike="noStrike" cap="none">
                <a:solidFill>
                  <a:schemeClr val="dk1"/>
                </a:solidFill>
                <a:latin typeface="Atkinson Hyperlegible Next"/>
                <a:ea typeface="Atkinson Hyperlegible Next"/>
                <a:cs typeface="Atkinson Hyperlegible Next"/>
                <a:sym typeface="Atkinson Hyperlegible Next"/>
              </a:rPr>
              <a: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426"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90000" lvl="0" indent="0" algn="l" rtl="0">
              <a:lnSpc>
                <a:spcPts val="1150"/>
              </a:lnSpc>
              <a:spcBef>
                <a:spcPts val="600"/>
              </a:spcBef>
              <a:spcAft>
                <a:spcPts val="600"/>
              </a:spcAft>
              <a:buNone/>
            </a:pPr>
            <a:r>
              <a:rPr lang="en-GB" sz="1000" dirty="0">
                <a:solidFill>
                  <a:schemeClr val="dk1"/>
                </a:solidFill>
                <a:latin typeface="Atkinson Hyperlegible Next"/>
                <a:ea typeface="Atkinson Hyperlegible Next"/>
                <a:cs typeface="Atkinson Hyperlegible Next"/>
                <a:sym typeface="Atkinson Hyperlegible Next"/>
              </a:rPr>
              <a:t>Make hashtags accessible with a few simple adjustments.</a:t>
            </a:r>
            <a:endParaRPr sz="1000" dirty="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600"/>
              </a:spcBef>
              <a:spcAft>
                <a:spcPts val="0"/>
              </a:spcAft>
              <a:buClr>
                <a:schemeClr val="dk1"/>
              </a:buClr>
              <a:buSzPts val="1100"/>
              <a:buChar char="●"/>
            </a:pPr>
            <a:r>
              <a:rPr lang="en-GB" sz="1000" dirty="0">
                <a:solidFill>
                  <a:schemeClr val="dk1"/>
                </a:solidFill>
                <a:latin typeface="Atkinson Hyperlegible Next"/>
                <a:ea typeface="Atkinson Hyperlegible Next"/>
                <a:cs typeface="Atkinson Hyperlegible Next"/>
                <a:sym typeface="Atkinson Hyperlegible Next"/>
              </a:rPr>
              <a:t>Always capitalise the first letter of every word, like '#</a:t>
            </a:r>
            <a:r>
              <a:rPr lang="en-GB" sz="1000" dirty="0" err="1">
                <a:solidFill>
                  <a:schemeClr val="dk1"/>
                </a:solidFill>
                <a:latin typeface="Atkinson Hyperlegible Next"/>
                <a:ea typeface="Atkinson Hyperlegible Next"/>
                <a:cs typeface="Atkinson Hyperlegible Next"/>
                <a:sym typeface="Atkinson Hyperlegible Next"/>
              </a:rPr>
              <a:t>SocialMediaMarketing</a:t>
            </a:r>
            <a:r>
              <a:rPr lang="en-GB" sz="1000" dirty="0">
                <a:solidFill>
                  <a:schemeClr val="dk1"/>
                </a:solidFill>
                <a:latin typeface="Atkinson Hyperlegible Next"/>
                <a:ea typeface="Atkinson Hyperlegible Next"/>
                <a:cs typeface="Atkinson Hyperlegible Next"/>
                <a:sym typeface="Atkinson Hyperlegible Next"/>
              </a:rPr>
              <a:t>'. This helps screen readers pronounce words correctly and improves clarity</a:t>
            </a:r>
            <a:endParaRPr sz="1000" dirty="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0"/>
              </a:spcBef>
              <a:spcAft>
                <a:spcPts val="0"/>
              </a:spcAft>
              <a:buClr>
                <a:schemeClr val="dk1"/>
              </a:buClr>
              <a:buSzPts val="1100"/>
              <a:buChar char="●"/>
            </a:pPr>
            <a:r>
              <a:rPr lang="en-GB" sz="1000" dirty="0">
                <a:solidFill>
                  <a:schemeClr val="dk1"/>
                </a:solidFill>
                <a:latin typeface="Atkinson Hyperlegible Next"/>
                <a:ea typeface="Atkinson Hyperlegible Next"/>
                <a:cs typeface="Atkinson Hyperlegible Next"/>
                <a:sym typeface="Atkinson Hyperlegible Next"/>
              </a:rPr>
              <a:t>Keep your hashtags short. Combining too many words makes them difficult to process, even with capital letters</a:t>
            </a:r>
            <a:endParaRPr sz="1000" dirty="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0"/>
              </a:spcBef>
              <a:spcAft>
                <a:spcPts val="0"/>
              </a:spcAft>
              <a:buClr>
                <a:schemeClr val="dk1"/>
              </a:buClr>
              <a:buSzPts val="1100"/>
              <a:buChar char="●"/>
            </a:pPr>
            <a:r>
              <a:rPr lang="en-GB" sz="1000" dirty="0">
                <a:solidFill>
                  <a:schemeClr val="dk1"/>
                </a:solidFill>
                <a:latin typeface="Atkinson Hyperlegible Next"/>
                <a:ea typeface="Atkinson Hyperlegible Next"/>
                <a:cs typeface="Atkinson Hyperlegible Next"/>
                <a:sym typeface="Atkinson Hyperlegible Next"/>
              </a:rPr>
              <a:t>Place hashtags at the very end of your post. Don't put them in the middle of a sentence, as this disrupts the reading flow for assistive technology users</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427"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428"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4"/>
              </a:rPr>
              <a:t>Accessible Social</a:t>
            </a:r>
            <a:endParaRPr sz="1000" u="sng">
              <a:solidFill>
                <a:schemeClr val="hlink"/>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5"/>
              </a:rPr>
              <a:t>RNIB - How to make your social media accessible</a:t>
            </a:r>
            <a:endParaRPr sz="1000" u="sng">
              <a:solidFill>
                <a:schemeClr val="hlink"/>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6"/>
              </a:rPr>
              <a:t>Hootsuite - Inclusive Design for Social Media</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429"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Tap Targets</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You should ensure that interactive elements like buttons or links are large enough and have enough space around them, to make them easy to press without accidentally overlapping onto other elements.</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This can remove barriers for users with mobility impairments (such as hand tremors), users on touchscreens or in environments where they are exposed to shaking, users who access a device using one hand, and users with low vision.</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WCAG 2.2 needs tap targets of at least 24px x 24px, or enough space around them (Level AA), and 44px x 44px for Level AAA.</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Google's Material Design recommends at least 48px x 48px, with a gap of at least 8px between them.</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While an icon contained by a link may only have a width and height of 24px, you can add padding to the link to bring the tap target size up to 48px.</a:t>
            </a:r>
            <a:endParaRPr sz="100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Understanding SC 2.5.8: Target Size (Minimum)</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How to use typography, touch targets, and spacing for better accessibility</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Accessible tap targets cheat sheet</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3000"/>
              </a:lnSpc>
              <a:spcBef>
                <a:spcPts val="0"/>
              </a:spcBef>
              <a:spcAft>
                <a:spcPts val="0"/>
              </a:spcAft>
              <a:buSzPts val="990"/>
              <a:buNone/>
            </a:pPr>
            <a:r>
              <a:rPr lang="en-GB" sz="2500" b="1">
                <a:latin typeface="Atkinson Hyperlegible Next"/>
                <a:ea typeface="Atkinson Hyperlegible Next"/>
                <a:cs typeface="Atkinson Hyperlegible Next"/>
                <a:sym typeface="Atkinson Hyperlegible Next"/>
              </a:rPr>
              <a:t>Temporary &amp; Situational Disabilities</a:t>
            </a:r>
            <a:endParaRPr sz="25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Accessibility is often associated with permanent disabilities. But disability exists on a much wider spectrum.</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A temporary disability will go away over time, like a broken arm or an eye infection that makes screens painful to look at.</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A situational disability occurs when your environment creates the same barriers as a disability. For example, reading a phone in bright sunlight, or following audio in a loud pub.</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Designers can ask, 'what if someone is doing this in harsh sunlight?' when checking colour contrast</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Developers can add captions to all video content</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Product Managers can include situational scenarios in user stories, like 'a user completing this task while commuting'</a:t>
            </a:r>
            <a:endParaRPr sz="1000"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dirty="0">
                <a:solidFill>
                  <a:schemeClr val="dk1"/>
                </a:solidFill>
                <a:latin typeface="Atkinson Hyperlegible Next"/>
                <a:ea typeface="Atkinson Hyperlegible Next"/>
                <a:cs typeface="Atkinson Hyperlegible Next"/>
                <a:sym typeface="Atkinson Hyperlegible Next"/>
              </a:rPr>
              <a:t>Designing for someone holding a baby also means designing for someone with a broken arm, and for someone with a permanent upper limb disability. One solution, three problems solved.</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Microsoft Inclusive Design: Recognizing Exclusion</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W3C: Diverse Abilities and Barriers</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5">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432"/>
        <p:cNvGrpSpPr/>
        <p:nvPr/>
      </p:nvGrpSpPr>
      <p:grpSpPr>
        <a:xfrm>
          <a:off x="0" y="0"/>
          <a:ext cx="0" cy="0"/>
          <a:chOff x="0" y="0"/>
          <a:chExt cx="0" cy="0"/>
        </a:xfrm>
      </p:grpSpPr>
      <p:sp>
        <p:nvSpPr>
          <p:cNvPr id="433"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435"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438"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434"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3000"/>
              </a:lnSpc>
              <a:spcBef>
                <a:spcPts val="0"/>
              </a:spcBef>
              <a:spcAft>
                <a:spcPts val="0"/>
              </a:spcAft>
              <a:buSzPts val="1100"/>
              <a:buNone/>
            </a:pPr>
            <a:r>
              <a:rPr lang="en-GB" sz="2500" b="1">
                <a:latin typeface="Atkinson Hyperlegible Next"/>
                <a:ea typeface="Atkinson Hyperlegible Next"/>
                <a:cs typeface="Atkinson Hyperlegible Next"/>
                <a:sym typeface="Atkinson Hyperlegible Next"/>
              </a:rPr>
              <a:t>Text Alternatives for Complex Images</a:t>
            </a:r>
            <a:endParaRPr sz="2500" b="1">
              <a:latin typeface="Atkinson Hyperlegible Next"/>
              <a:ea typeface="Atkinson Hyperlegible Next"/>
              <a:cs typeface="Atkinson Hyperlegible Next"/>
              <a:sym typeface="Atkinson Hyperlegible Next"/>
            </a:endParaRPr>
          </a:p>
        </p:txBody>
      </p:sp>
      <p:sp>
        <p:nvSpPr>
          <p:cNvPr id="436"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437"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90000" lvl="0" indent="0" algn="l" rtl="0">
              <a:lnSpc>
                <a:spcPts val="1150"/>
              </a:lnSpc>
              <a:spcBef>
                <a:spcPts val="60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Standard 'alt text' is great for simple photos, but it often fails for complex data like charts, graphs, flowcharts, or infographics. A single sentence cannot convey all the information provided. People using screen readers (or anyone who struggles to process dense visual data) must be able to access the same information as everyone else.</a:t>
            </a:r>
            <a:endParaRPr sz="800">
              <a:solidFill>
                <a:schemeClr val="dk1"/>
              </a:solidFill>
              <a:latin typeface="Atkinson Hyperlegible Next"/>
              <a:ea typeface="Atkinson Hyperlegible Next"/>
              <a:cs typeface="Atkinson Hyperlegible Next"/>
              <a:sym typeface="Atkinson Hyperlegible Next"/>
            </a:endParaRPr>
          </a:p>
        </p:txBody>
      </p:sp>
      <p:sp>
        <p:nvSpPr>
          <p:cNvPr id="439"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a:t>
            </a:r>
            <a:r>
              <a:rPr lang="en-GB" sz="2200" b="1">
                <a:solidFill>
                  <a:schemeClr val="dk1"/>
                </a:solidFill>
                <a:latin typeface="Atkinson Hyperlegible Next"/>
                <a:ea typeface="Atkinson Hyperlegible Next"/>
                <a:cs typeface="Atkinson Hyperlegible Next"/>
                <a:sym typeface="Atkinson Hyperlegible Next"/>
              </a:rPr>
              <a:t>support</a:t>
            </a:r>
            <a:r>
              <a:rPr lang="en-GB" sz="2200" b="1" i="0" u="none" strike="noStrike" cap="none">
                <a:solidFill>
                  <a:schemeClr val="dk1"/>
                </a:solidFill>
                <a:latin typeface="Atkinson Hyperlegible Next"/>
                <a:ea typeface="Atkinson Hyperlegible Next"/>
                <a:cs typeface="Atkinson Hyperlegible Next"/>
                <a:sym typeface="Atkinson Hyperlegible Next"/>
              </a:rPr>
              <a: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440"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90000" lvl="0" indent="0" algn="l" rtl="0">
              <a:lnSpc>
                <a:spcPts val="1150"/>
              </a:lnSpc>
              <a:spcBef>
                <a:spcPts val="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It requires a two-step approach because a short description is not enough</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0"/>
              </a:spcBef>
              <a:spcAft>
                <a:spcPts val="0"/>
              </a:spcAft>
              <a:buClr>
                <a:schemeClr val="dk1"/>
              </a:buClr>
              <a:buSzPts val="1100"/>
              <a:buChar char="●"/>
            </a:pPr>
            <a:r>
              <a:rPr lang="en-GB" sz="1000">
                <a:solidFill>
                  <a:schemeClr val="dk1"/>
                </a:solidFill>
                <a:latin typeface="Atkinson Hyperlegible Next"/>
                <a:ea typeface="Atkinson Hyperlegible Next"/>
                <a:cs typeface="Atkinson Hyperlegible Next"/>
                <a:sym typeface="Atkinson Hyperlegible Next"/>
              </a:rPr>
              <a:t>Use the standard 'alt text' to briefly identify the image (e.g. 'Bar chart showing revenue')</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0"/>
              </a:spcBef>
              <a:spcAft>
                <a:spcPts val="0"/>
              </a:spcAft>
              <a:buClr>
                <a:schemeClr val="dk1"/>
              </a:buClr>
              <a:buSzPts val="1100"/>
              <a:buChar char="●"/>
            </a:pPr>
            <a:r>
              <a:rPr lang="en-GB" sz="1000">
                <a:solidFill>
                  <a:schemeClr val="dk1"/>
                </a:solidFill>
                <a:latin typeface="Atkinson Hyperlegible Next"/>
                <a:ea typeface="Atkinson Hyperlegible Next"/>
                <a:cs typeface="Atkinson Hyperlegible Next"/>
                <a:sym typeface="Atkinson Hyperlegible Next"/>
              </a:rPr>
              <a:t>Provide the full data in a text format nearby</a:t>
            </a:r>
            <a:endParaRPr sz="1000">
              <a:solidFill>
                <a:schemeClr val="dk1"/>
              </a:solidFill>
              <a:latin typeface="Atkinson Hyperlegible Next"/>
              <a:ea typeface="Atkinson Hyperlegible Next"/>
              <a:cs typeface="Atkinson Hyperlegible Next"/>
              <a:sym typeface="Atkinson Hyperlegible Next"/>
            </a:endParaRPr>
          </a:p>
          <a:p>
            <a:pPr marL="0" marR="9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For charts and graphs, place a properly formatted data table immediately below the image.</a:t>
            </a:r>
            <a:br>
              <a:rPr lang="en-GB" sz="1000">
                <a:solidFill>
                  <a:schemeClr val="dk1"/>
                </a:solidFill>
                <a:latin typeface="Atkinson Hyperlegible Next"/>
                <a:ea typeface="Atkinson Hyperlegible Next"/>
                <a:cs typeface="Atkinson Hyperlegible Next"/>
                <a:sym typeface="Atkinson Hyperlegible Next"/>
              </a:rPr>
            </a:br>
            <a:r>
              <a:rPr lang="en-GB" sz="1000">
                <a:solidFill>
                  <a:schemeClr val="dk1"/>
                </a:solidFill>
                <a:latin typeface="Atkinson Hyperlegible Next"/>
                <a:ea typeface="Atkinson Hyperlegible Next"/>
                <a:cs typeface="Atkinson Hyperlegible Next"/>
                <a:sym typeface="Atkinson Hyperlegible Next"/>
              </a:rPr>
              <a:t>For infographics, provide a full text transcript or a link to a page that outlines all the information in the same order.</a:t>
            </a:r>
            <a:br>
              <a:rPr lang="en-GB" sz="1000">
                <a:solidFill>
                  <a:schemeClr val="dk1"/>
                </a:solidFill>
                <a:latin typeface="Atkinson Hyperlegible Next"/>
                <a:ea typeface="Atkinson Hyperlegible Next"/>
                <a:cs typeface="Atkinson Hyperlegible Next"/>
                <a:sym typeface="Atkinson Hyperlegible Next"/>
              </a:rPr>
            </a:br>
            <a:r>
              <a:rPr lang="en-GB" sz="1000">
                <a:solidFill>
                  <a:schemeClr val="dk1"/>
                </a:solidFill>
                <a:latin typeface="Atkinson Hyperlegible Next"/>
                <a:ea typeface="Atkinson Hyperlegible Next"/>
                <a:cs typeface="Atkinson Hyperlegible Next"/>
                <a:sym typeface="Atkinson Hyperlegible Next"/>
              </a:rPr>
              <a:t>For diagrams, write a structured list or description that walks the user through the flow.</a:t>
            </a:r>
            <a:endParaRPr sz="1000">
              <a:solidFill>
                <a:schemeClr val="dk1"/>
              </a:solidFill>
              <a:latin typeface="Atkinson Hyperlegible Next"/>
              <a:ea typeface="Atkinson Hyperlegible Next"/>
              <a:cs typeface="Atkinson Hyperlegible Next"/>
              <a:sym typeface="Atkinson Hyperlegible Next"/>
            </a:endParaRPr>
          </a:p>
        </p:txBody>
      </p:sp>
      <p:sp>
        <p:nvSpPr>
          <p:cNvPr id="441"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442"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4"/>
              </a:rPr>
              <a:t>WAI - Complex Images</a:t>
            </a:r>
            <a:endParaRPr sz="1000" u="sng">
              <a:solidFill>
                <a:schemeClr val="hlink"/>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5"/>
              </a:rPr>
              <a:t>WebAIM - Accessible Images</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443"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Time Limits</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Time limits refer to when a page sets a time limit on doing a certain action. This is often seen while filling in forms, or whilst making a purchase.</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To make time limits accessible, WCAG 2.2 requires (Level A) that users can turn a time limit off, change it to at least 10 times its length, or get a warning and at least 20 seconds to extend it.</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Time limit considerations are most important for users with motor skills impairments, users with cognitive difficulties and screen reader users.</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Ensure that any time limits you use can be manually extended. Also ensure that the implementation of those time limits isn't done in a scary or anxiety-inducing manner.</a:t>
            </a:r>
            <a:endParaRPr sz="100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Access Guide: Time limits</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Understanding SC 2.2.1: Timing Adjustable</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Web Accessibility Tips: Give People Enough Time</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446"/>
        <p:cNvGrpSpPr/>
        <p:nvPr/>
      </p:nvGrpSpPr>
      <p:grpSpPr>
        <a:xfrm>
          <a:off x="0" y="0"/>
          <a:ext cx="0" cy="0"/>
          <a:chOff x="0" y="0"/>
          <a:chExt cx="0" cy="0"/>
        </a:xfrm>
      </p:grpSpPr>
      <p:sp>
        <p:nvSpPr>
          <p:cNvPr id="447"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449"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452"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448"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080"/>
              </a:lnSpc>
              <a:spcBef>
                <a:spcPts val="0"/>
              </a:spcBef>
              <a:spcAft>
                <a:spcPts val="0"/>
              </a:spcAft>
              <a:buSzPts val="1100"/>
              <a:buNone/>
            </a:pPr>
            <a:r>
              <a:rPr lang="en-GB" sz="3400" b="1">
                <a:latin typeface="Atkinson Hyperlegible Next"/>
                <a:ea typeface="Atkinson Hyperlegible Next"/>
                <a:cs typeface="Atkinson Hyperlegible Next"/>
                <a:sym typeface="Atkinson Hyperlegible Next"/>
              </a:rPr>
              <a:t>Tooltips &amp; Popovers</a:t>
            </a:r>
            <a:endParaRPr sz="3400" b="1">
              <a:latin typeface="Atkinson Hyperlegible Next"/>
              <a:ea typeface="Atkinson Hyperlegible Next"/>
              <a:cs typeface="Atkinson Hyperlegible Next"/>
              <a:sym typeface="Atkinson Hyperlegible Next"/>
            </a:endParaRPr>
          </a:p>
        </p:txBody>
      </p:sp>
      <p:sp>
        <p:nvSpPr>
          <p:cNvPr id="450"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451"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90000" lvl="0" indent="0" algn="l" rtl="0">
              <a:lnSpc>
                <a:spcPts val="1150"/>
              </a:lnSpc>
              <a:spcBef>
                <a:spcPts val="0"/>
              </a:spcBef>
              <a:spcAft>
                <a:spcPts val="600"/>
              </a:spcAft>
              <a:buClr>
                <a:schemeClr val="dk1"/>
              </a:buClr>
              <a:buSzPts val="1100"/>
              <a:buFont typeface="Arial"/>
              <a:buNone/>
            </a:pPr>
            <a:r>
              <a:rPr lang="en-GB" sz="1000" dirty="0">
                <a:solidFill>
                  <a:schemeClr val="dk1"/>
                </a:solidFill>
                <a:latin typeface="Atkinson Hyperlegible Next"/>
                <a:ea typeface="Atkinson Hyperlegible Next"/>
                <a:cs typeface="Atkinson Hyperlegible Next"/>
                <a:sym typeface="Atkinson Hyperlegible Next"/>
              </a:rPr>
              <a:t>Tooltips and popovers give users extra info on demand, but they often fail accessibility by being:</a:t>
            </a:r>
            <a:endParaRPr sz="1000" dirty="0">
              <a:solidFill>
                <a:schemeClr val="dk1"/>
              </a:solidFill>
              <a:latin typeface="Atkinson Hyperlegible Next"/>
              <a:ea typeface="Atkinson Hyperlegible Next"/>
              <a:cs typeface="Atkinson Hyperlegible Next"/>
              <a:sym typeface="Atkinson Hyperlegible Next"/>
            </a:endParaRPr>
          </a:p>
          <a:p>
            <a:pPr marL="457200" marR="9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Mouse-only. They don't appear for keyboard users (focus)</a:t>
            </a:r>
            <a:endParaRPr sz="1000" dirty="0">
              <a:solidFill>
                <a:schemeClr val="dk1"/>
              </a:solidFill>
              <a:latin typeface="Atkinson Hyperlegible Next"/>
              <a:ea typeface="Atkinson Hyperlegible Next"/>
              <a:cs typeface="Atkinson Hyperlegible Next"/>
              <a:sym typeface="Atkinson Hyperlegible Next"/>
            </a:endParaRPr>
          </a:p>
          <a:p>
            <a:pPr marL="457200" marR="9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Silent. Screen readers don't announce the new content</a:t>
            </a:r>
            <a:endParaRPr sz="1000" dirty="0">
              <a:solidFill>
                <a:schemeClr val="dk1"/>
              </a:solidFill>
              <a:latin typeface="Atkinson Hyperlegible Next"/>
              <a:ea typeface="Atkinson Hyperlegible Next"/>
              <a:cs typeface="Atkinson Hyperlegible Next"/>
              <a:sym typeface="Atkinson Hyperlegible Next"/>
            </a:endParaRPr>
          </a:p>
          <a:p>
            <a:pPr marL="457200" marR="9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Hard to close. Users get 'stuck', or the tooltip vanishes too fast</a:t>
            </a:r>
            <a:endParaRPr sz="1000" dirty="0">
              <a:solidFill>
                <a:schemeClr val="dk1"/>
              </a:solidFill>
              <a:latin typeface="Atkinson Hyperlegible Next"/>
              <a:ea typeface="Atkinson Hyperlegible Next"/>
              <a:cs typeface="Atkinson Hyperlegible Next"/>
              <a:sym typeface="Atkinson Hyperlegible Next"/>
            </a:endParaRPr>
          </a:p>
          <a:p>
            <a:pPr marL="0" marR="90000" lvl="0" indent="0" algn="l" rtl="0">
              <a:lnSpc>
                <a:spcPts val="1150"/>
              </a:lnSpc>
              <a:spcBef>
                <a:spcPts val="0"/>
              </a:spcBef>
              <a:spcAft>
                <a:spcPts val="0"/>
              </a:spcAft>
              <a:buClr>
                <a:schemeClr val="dk1"/>
              </a:buClr>
              <a:buSzPts val="1100"/>
              <a:buFont typeface="Arial"/>
              <a:buNone/>
            </a:pPr>
            <a:r>
              <a:rPr lang="en-GB" sz="1000" dirty="0">
                <a:solidFill>
                  <a:schemeClr val="dk1"/>
                </a:solidFill>
                <a:latin typeface="Atkinson Hyperlegible Next"/>
                <a:ea typeface="Atkinson Hyperlegible Next"/>
                <a:cs typeface="Atkinson Hyperlegible Next"/>
                <a:sym typeface="Atkinson Hyperlegible Next"/>
              </a:rPr>
              <a:t>It's important to note that popovers and modals are not the same thing. A modal demands your full attention, while a popover just offers extra information</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453"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a:t>
            </a:r>
            <a:r>
              <a:rPr lang="en-GB" sz="2200" b="1">
                <a:solidFill>
                  <a:schemeClr val="dk1"/>
                </a:solidFill>
                <a:latin typeface="Atkinson Hyperlegible Next"/>
                <a:ea typeface="Atkinson Hyperlegible Next"/>
                <a:cs typeface="Atkinson Hyperlegible Next"/>
                <a:sym typeface="Atkinson Hyperlegible Next"/>
              </a:rPr>
              <a:t>support</a:t>
            </a:r>
            <a:r>
              <a:rPr lang="en-GB" sz="2200" b="1" i="0" u="none" strike="noStrike" cap="none">
                <a:solidFill>
                  <a:schemeClr val="dk1"/>
                </a:solidFill>
                <a:latin typeface="Atkinson Hyperlegible Next"/>
                <a:ea typeface="Atkinson Hyperlegible Next"/>
                <a:cs typeface="Atkinson Hyperlegible Next"/>
                <a:sym typeface="Atkinson Hyperlegible Next"/>
              </a:rPr>
              <a: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454"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90000" lvl="0" indent="0" algn="l" rtl="0">
              <a:lnSpc>
                <a:spcPts val="1150"/>
              </a:lnSpc>
              <a:spcBef>
                <a:spcPts val="0"/>
              </a:spcBef>
              <a:spcAft>
                <a:spcPts val="600"/>
              </a:spcAft>
              <a:buClr>
                <a:schemeClr val="dk1"/>
              </a:buClr>
              <a:buSzPts val="1100"/>
              <a:buFont typeface="Arial"/>
              <a:buNone/>
            </a:pPr>
            <a:r>
              <a:rPr lang="en-GB" sz="1000" dirty="0">
                <a:solidFill>
                  <a:schemeClr val="dk1"/>
                </a:solidFill>
                <a:latin typeface="Atkinson Hyperlegible Next"/>
                <a:ea typeface="Atkinson Hyperlegible Next"/>
                <a:cs typeface="Atkinson Hyperlegible Next"/>
                <a:sym typeface="Atkinson Hyperlegible Next"/>
              </a:rPr>
              <a:t>They must work for keyboard, mouse, and screen reader users.</a:t>
            </a:r>
            <a:endParaRPr sz="1000" dirty="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0"/>
              </a:spcBef>
              <a:spcAft>
                <a:spcPts val="0"/>
              </a:spcAft>
              <a:buClr>
                <a:schemeClr val="dk1"/>
              </a:buClr>
              <a:buSzPts val="1100"/>
              <a:buChar char="●"/>
            </a:pPr>
            <a:r>
              <a:rPr lang="en-GB" sz="1000" dirty="0">
                <a:solidFill>
                  <a:schemeClr val="dk1"/>
                </a:solidFill>
                <a:latin typeface="Atkinson Hyperlegible Next"/>
                <a:ea typeface="Atkinson Hyperlegible Next"/>
                <a:cs typeface="Atkinson Hyperlegible Next"/>
                <a:sym typeface="Atkinson Hyperlegible Next"/>
              </a:rPr>
              <a:t>Simple tooltips (read-only info) should show on hover and focus, stay visible, close with Escape, and use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aria-</a:t>
            </a:r>
            <a:r>
              <a:rPr lang="en-GB" sz="1000" dirty="0" err="1">
                <a:solidFill>
                  <a:srgbClr val="FFFFFF"/>
                </a:solidFill>
                <a:highlight>
                  <a:srgbClr val="263238"/>
                </a:highlight>
                <a:latin typeface="Atkinson Hyperlegible Mono"/>
                <a:ea typeface="Atkinson Hyperlegible Mono"/>
                <a:cs typeface="Atkinson Hyperlegible Mono"/>
                <a:sym typeface="Atkinson Hyperlegible Mono"/>
              </a:rPr>
              <a:t>describedby</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a:t>
            </a:r>
            <a:r>
              <a:rPr lang="en-GB" sz="1000" dirty="0">
                <a:solidFill>
                  <a:schemeClr val="dk1"/>
                </a:solidFill>
                <a:latin typeface="Atkinson Hyperlegible Next"/>
                <a:ea typeface="Atkinson Hyperlegible Next"/>
                <a:cs typeface="Atkinson Hyperlegible Next"/>
                <a:sym typeface="Atkinson Hyperlegible Next"/>
              </a:rPr>
              <a:t> to link the trigger to the tooltip so screen readers announce it</a:t>
            </a:r>
            <a:endParaRPr sz="1000" dirty="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0"/>
              </a:spcBef>
              <a:spcAft>
                <a:spcPts val="0"/>
              </a:spcAft>
              <a:buClr>
                <a:schemeClr val="dk1"/>
              </a:buClr>
              <a:buSzPts val="1100"/>
              <a:buChar char="●"/>
            </a:pPr>
            <a:r>
              <a:rPr lang="en-GB" sz="1000" dirty="0">
                <a:solidFill>
                  <a:schemeClr val="dk1"/>
                </a:solidFill>
                <a:latin typeface="Atkinson Hyperlegible Next"/>
                <a:ea typeface="Atkinson Hyperlegible Next"/>
                <a:cs typeface="Atkinson Hyperlegible Next"/>
                <a:sym typeface="Atkinson Hyperlegible Next"/>
              </a:rPr>
              <a:t>Complex popovers (with buttons/links inside) should trigger on click (not hover), manage keyboard focus, and be easy to close</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455"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456"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600"/>
              </a:spcBef>
              <a:spcAft>
                <a:spcPts val="600"/>
              </a:spcAft>
              <a:buNone/>
            </a:pPr>
            <a:r>
              <a:rPr lang="en-GB" sz="1000" u="sng">
                <a:solidFill>
                  <a:schemeClr val="hlink"/>
                </a:solidFill>
                <a:latin typeface="Atkinson Hyperlegible Next"/>
                <a:ea typeface="Atkinson Hyperlegible Next"/>
                <a:cs typeface="Atkinson Hyperlegible Next"/>
                <a:sym typeface="Atkinson Hyperlegible Next"/>
                <a:hlinkClick r:id="rId4"/>
              </a:rPr>
              <a:t>WAI-ARIA Authoring Practices - Tooltip Patter</a:t>
            </a:r>
            <a:r>
              <a:rPr lang="en-GB" sz="1000" u="sng">
                <a:solidFill>
                  <a:schemeClr val="hlink"/>
                </a:solidFill>
                <a:latin typeface="Atkinson Hyperlegible Next"/>
                <a:ea typeface="Atkinson Hyperlegible Next"/>
                <a:cs typeface="Atkinson Hyperlegible Next"/>
                <a:sym typeface="Atkinson Hyperlegible Next"/>
                <a:hlinkClick r:id="rId4"/>
              </a:rPr>
              <a:t>n</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457"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5">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460"/>
        <p:cNvGrpSpPr/>
        <p:nvPr/>
      </p:nvGrpSpPr>
      <p:grpSpPr>
        <a:xfrm>
          <a:off x="0" y="0"/>
          <a:ext cx="0" cy="0"/>
          <a:chOff x="0" y="0"/>
          <a:chExt cx="0" cy="0"/>
        </a:xfrm>
      </p:grpSpPr>
      <p:sp>
        <p:nvSpPr>
          <p:cNvPr id="461"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463"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466"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462"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080"/>
              </a:lnSpc>
              <a:spcBef>
                <a:spcPts val="0"/>
              </a:spcBef>
              <a:spcAft>
                <a:spcPts val="0"/>
              </a:spcAft>
              <a:buSzPts val="1100"/>
              <a:buNone/>
            </a:pPr>
            <a:r>
              <a:rPr lang="en-GB" sz="3400" b="1">
                <a:latin typeface="Atkinson Hyperlegible Next"/>
                <a:ea typeface="Atkinson Hyperlegible Next"/>
                <a:cs typeface="Atkinson Hyperlegible Next"/>
                <a:sym typeface="Atkinson Hyperlegible Next"/>
              </a:rPr>
              <a:t>Touch Gestures</a:t>
            </a:r>
            <a:endParaRPr sz="3400" b="1">
              <a:latin typeface="Atkinson Hyperlegible Next"/>
              <a:ea typeface="Atkinson Hyperlegible Next"/>
              <a:cs typeface="Atkinson Hyperlegible Next"/>
              <a:sym typeface="Atkinson Hyperlegible Next"/>
            </a:endParaRPr>
          </a:p>
        </p:txBody>
      </p:sp>
      <p:sp>
        <p:nvSpPr>
          <p:cNvPr id="464"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465"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90000" lvl="0" indent="0" algn="l" rtl="0">
              <a:lnSpc>
                <a:spcPts val="1150"/>
              </a:lnSpc>
              <a:spcBef>
                <a:spcPts val="60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Imagine trying to open a heavy door, but the rule is you can only use your pinky fingers. For someone with shaky hands, or someone who uses a special typing wand held in their mouth, doing a pinch-to-zoom or a three-finger swipe on a screen is just as hard. If a map app only lets you zoom in by pinching, those users are completely stuck.</a:t>
            </a:r>
            <a:endParaRPr sz="1000">
              <a:solidFill>
                <a:schemeClr val="dk1"/>
              </a:solidFill>
              <a:latin typeface="Atkinson Hyperlegible Next"/>
              <a:ea typeface="Atkinson Hyperlegible Next"/>
              <a:cs typeface="Atkinson Hyperlegible Next"/>
              <a:sym typeface="Atkinson Hyperlegible Next"/>
            </a:endParaRPr>
          </a:p>
        </p:txBody>
      </p:sp>
      <p:sp>
        <p:nvSpPr>
          <p:cNvPr id="467"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a:t>
            </a:r>
            <a:r>
              <a:rPr lang="en-GB" sz="2200" b="1">
                <a:solidFill>
                  <a:schemeClr val="dk1"/>
                </a:solidFill>
                <a:latin typeface="Atkinson Hyperlegible Next"/>
                <a:ea typeface="Atkinson Hyperlegible Next"/>
                <a:cs typeface="Atkinson Hyperlegible Next"/>
                <a:sym typeface="Atkinson Hyperlegible Next"/>
              </a:rPr>
              <a:t>support</a:t>
            </a:r>
            <a:r>
              <a:rPr lang="en-GB" sz="2200" b="1" i="0" u="none" strike="noStrike" cap="none">
                <a:solidFill>
                  <a:schemeClr val="dk1"/>
                </a:solidFill>
                <a:latin typeface="Atkinson Hyperlegible Next"/>
                <a:ea typeface="Atkinson Hyperlegible Next"/>
                <a:cs typeface="Atkinson Hyperlegible Next"/>
                <a:sym typeface="Atkinson Hyperlegible Next"/>
              </a:rPr>
              <a: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468"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90000" lvl="0" indent="0" algn="l" rtl="0">
              <a:lnSpc>
                <a:spcPts val="1150"/>
              </a:lnSpc>
              <a:spcBef>
                <a:spcPts val="600"/>
              </a:spcBef>
              <a:spcAft>
                <a:spcPts val="600"/>
              </a:spcAft>
              <a:buNone/>
            </a:pPr>
            <a:r>
              <a:rPr lang="en-GB" sz="1000" dirty="0">
                <a:solidFill>
                  <a:schemeClr val="dk1"/>
                </a:solidFill>
                <a:latin typeface="Atkinson Hyperlegible Next"/>
                <a:ea typeface="Atkinson Hyperlegible Next"/>
                <a:cs typeface="Atkinson Hyperlegible Next"/>
                <a:sym typeface="Atkinson Hyperlegible Next"/>
              </a:rPr>
              <a:t>Always provide a simple, single-finger tap option for every complex action.</a:t>
            </a:r>
            <a:endParaRPr sz="1000" dirty="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600"/>
              </a:spcBef>
              <a:spcAft>
                <a:spcPts val="0"/>
              </a:spcAft>
              <a:buClr>
                <a:schemeClr val="dk1"/>
              </a:buClr>
              <a:buSzPts val="1100"/>
              <a:buChar char="●"/>
            </a:pPr>
            <a:r>
              <a:rPr lang="en-GB" sz="1000" dirty="0">
                <a:solidFill>
                  <a:schemeClr val="dk1"/>
                </a:solidFill>
                <a:latin typeface="Atkinson Hyperlegible Next"/>
                <a:ea typeface="Atkinson Hyperlegible Next"/>
                <a:cs typeface="Atkinson Hyperlegible Next"/>
                <a:sym typeface="Atkinson Hyperlegible Next"/>
              </a:rPr>
              <a:t>If a map requires pinching to zoom, include standard tap buttons like '+' and '-'</a:t>
            </a:r>
            <a:endParaRPr sz="1000" dirty="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0"/>
              </a:spcBef>
              <a:spcAft>
                <a:spcPts val="0"/>
              </a:spcAft>
              <a:buClr>
                <a:schemeClr val="dk1"/>
              </a:buClr>
              <a:buSzPts val="1100"/>
              <a:buChar char="●"/>
            </a:pPr>
            <a:r>
              <a:rPr lang="en-GB" sz="1000" dirty="0">
                <a:solidFill>
                  <a:schemeClr val="dk1"/>
                </a:solidFill>
                <a:latin typeface="Atkinson Hyperlegible Next"/>
                <a:ea typeface="Atkinson Hyperlegible Next"/>
                <a:cs typeface="Atkinson Hyperlegible Next"/>
                <a:sym typeface="Atkinson Hyperlegible Next"/>
              </a:rPr>
              <a:t>If a panel requires swiping, add a visible menu button to tap instead</a:t>
            </a:r>
            <a:endParaRPr sz="1000" dirty="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0"/>
              </a:spcBef>
              <a:spcAft>
                <a:spcPts val="0"/>
              </a:spcAft>
              <a:buClr>
                <a:schemeClr val="dk1"/>
              </a:buClr>
              <a:buSzPts val="1100"/>
              <a:buChar char="●"/>
            </a:pPr>
            <a:r>
              <a:rPr lang="en-GB" sz="1000" dirty="0">
                <a:solidFill>
                  <a:schemeClr val="dk1"/>
                </a:solidFill>
                <a:latin typeface="Atkinson Hyperlegible Next"/>
                <a:ea typeface="Atkinson Hyperlegible Next"/>
                <a:cs typeface="Atkinson Hyperlegible Next"/>
                <a:sym typeface="Atkinson Hyperlegible Next"/>
              </a:rPr>
              <a:t>Ensure no vital action relies on twisting, pinching, or multi-finger movements</a:t>
            </a:r>
            <a:endParaRPr sz="1000" dirty="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0"/>
              </a:spcBef>
              <a:spcAft>
                <a:spcPts val="0"/>
              </a:spcAft>
              <a:buClr>
                <a:schemeClr val="dk1"/>
              </a:buClr>
              <a:buSzPts val="1100"/>
              <a:buChar char="●"/>
            </a:pPr>
            <a:r>
              <a:rPr lang="en-GB" sz="1000" dirty="0">
                <a:solidFill>
                  <a:schemeClr val="dk1"/>
                </a:solidFill>
                <a:latin typeface="Atkinson Hyperlegible Next"/>
                <a:ea typeface="Atkinson Hyperlegible Next"/>
                <a:cs typeface="Atkinson Hyperlegible Next"/>
                <a:sym typeface="Atkinson Hyperlegible Next"/>
              </a:rPr>
              <a:t>Keep complex gestures as handy shortcuts, but don't make them the only way to get things done</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469"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470"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4"/>
              </a:rPr>
              <a:t>W3C - Understanding Pointer Gestures</a:t>
            </a:r>
            <a:endParaRPr sz="1000" u="sng">
              <a:solidFill>
                <a:schemeClr val="hlink"/>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5"/>
              </a:rPr>
              <a:t>WebAIM - Motor Disabilities</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471"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Zooming</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Some people need to make the text and images on a website bigger to see them clearly. Pages must support this. When a user zooms in, the content should automatically rearrange itself to fit the screen. This is often called 'reflow'. A good page will reflow so that users never have to scroll from side to side to read a single sentence. This is very important for creating a positive experience for people with low vision.</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All modern browsers support zooming. It's up to developers and designers to build layouts that still work when people zoom in.</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b="1" dirty="0">
                <a:solidFill>
                  <a:schemeClr val="dk1"/>
                </a:solidFill>
                <a:latin typeface="Atkinson Hyperlegible Next"/>
                <a:ea typeface="Atkinson Hyperlegible Next"/>
                <a:cs typeface="Atkinson Hyperlegible Next"/>
                <a:sym typeface="Atkinson Hyperlegible Next"/>
              </a:rPr>
              <a:t>On a computer:</a:t>
            </a:r>
            <a:r>
              <a:rPr lang="en-GB" sz="1000" dirty="0">
                <a:solidFill>
                  <a:schemeClr val="dk1"/>
                </a:solidFill>
                <a:latin typeface="Atkinson Hyperlegible Next"/>
                <a:ea typeface="Atkinson Hyperlegible Next"/>
                <a:cs typeface="Atkinson Hyperlegible Next"/>
                <a:sym typeface="Atkinson Hyperlegible Next"/>
              </a:rPr>
              <a:t> hold Ctrl (or </a:t>
            </a:r>
            <a:r>
              <a:rPr lang="en-GB" sz="1000" dirty="0" err="1">
                <a:solidFill>
                  <a:schemeClr val="dk1"/>
                </a:solidFill>
                <a:latin typeface="Atkinson Hyperlegible Next"/>
                <a:ea typeface="Atkinson Hyperlegible Next"/>
                <a:cs typeface="Atkinson Hyperlegible Next"/>
                <a:sym typeface="Atkinson Hyperlegible Next"/>
              </a:rPr>
              <a:t>Cmd</a:t>
            </a:r>
            <a:r>
              <a:rPr lang="en-GB" sz="1000" dirty="0">
                <a:solidFill>
                  <a:schemeClr val="dk1"/>
                </a:solidFill>
                <a:latin typeface="Atkinson Hyperlegible Next"/>
                <a:ea typeface="Atkinson Hyperlegible Next"/>
                <a:cs typeface="Atkinson Hyperlegible Next"/>
                <a:sym typeface="Atkinson Hyperlegible Next"/>
              </a:rPr>
              <a:t> on a Mac) and press +. Check at 200%, then zoom to 400%. Can you read everything without scrolling left and right?</a:t>
            </a:r>
            <a:endParaRPr sz="1000"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b="1" dirty="0">
                <a:solidFill>
                  <a:schemeClr val="dk1"/>
                </a:solidFill>
                <a:latin typeface="Atkinson Hyperlegible Next"/>
                <a:ea typeface="Atkinson Hyperlegible Next"/>
                <a:cs typeface="Atkinson Hyperlegible Next"/>
                <a:sym typeface="Atkinson Hyperlegible Next"/>
              </a:rPr>
              <a:t>On a mobile:</a:t>
            </a:r>
            <a:r>
              <a:rPr lang="en-GB" sz="1000" dirty="0">
                <a:solidFill>
                  <a:schemeClr val="dk1"/>
                </a:solidFill>
                <a:latin typeface="Atkinson Hyperlegible Next"/>
                <a:ea typeface="Atkinson Hyperlegible Next"/>
                <a:cs typeface="Atkinson Hyperlegible Next"/>
                <a:sym typeface="Atkinson Hyperlegible Next"/>
              </a:rPr>
              <a:t> put two fingers on your screen, close to each other, and spread them apart.</a:t>
            </a:r>
            <a:endParaRPr sz="1000"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b="1" dirty="0">
                <a:solidFill>
                  <a:schemeClr val="dk1"/>
                </a:solidFill>
                <a:latin typeface="Atkinson Hyperlegible Next"/>
                <a:ea typeface="Atkinson Hyperlegible Next"/>
                <a:cs typeface="Atkinson Hyperlegible Next"/>
                <a:sym typeface="Atkinson Hyperlegible Next"/>
              </a:rPr>
              <a:t>NOTE</a:t>
            </a:r>
            <a:r>
              <a:rPr lang="en-GB" sz="1000" dirty="0">
                <a:solidFill>
                  <a:schemeClr val="dk1"/>
                </a:solidFill>
                <a:latin typeface="Atkinson Hyperlegible Next"/>
                <a:ea typeface="Atkinson Hyperlegible Next"/>
                <a:cs typeface="Atkinson Hyperlegible Next"/>
                <a:sym typeface="Atkinson Hyperlegible Next"/>
              </a:rPr>
              <a:t>: The 'pinch-to-zoom' feature must never be blocked. Disabling zoom creates a major barrier for accessibility.</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Adrian Roselli - Don't Disable Zoom</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CSS-Tricks - Accessible Font Sizing, Explained</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WebAIM - Responsive Design and Reflow</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4" name="Decorative box">
            <a:extLst>
              <a:ext uri="{C183D7F6-B498-43B3-948B-1728B52AA6E4}">
                <adec:decorative xmlns:adec="http://schemas.microsoft.com/office/drawing/2017/decorative" val="1"/>
              </a:ext>
            </a:extLst>
          </p:cNvPr>
          <p:cNvSpPr/>
          <p:nvPr/>
        </p:nvSpPr>
        <p:spPr>
          <a:xfrm>
            <a:off x="687150" y="1090369"/>
            <a:ext cx="7769700" cy="3780831"/>
          </a:xfrm>
          <a:prstGeom prst="roundRect">
            <a:avLst>
              <a:gd name="adj" fmla="val 3096"/>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3360"/>
              </a:lnSpc>
              <a:spcBef>
                <a:spcPts val="0"/>
              </a:spcBef>
              <a:spcAft>
                <a:spcPts val="0"/>
              </a:spcAft>
              <a:buSzPts val="990"/>
              <a:buNone/>
            </a:pPr>
            <a:r>
              <a:rPr lang="en-GB" sz="2800" b="1">
                <a:latin typeface="Atkinson Hyperlegible Next"/>
                <a:ea typeface="Atkinson Hyperlegible Next"/>
                <a:cs typeface="Atkinson Hyperlegible Next"/>
                <a:sym typeface="Atkinson Hyperlegible Next"/>
              </a:rPr>
              <a:t>Glossary of abbreviations (1 of 2)</a:t>
            </a:r>
            <a:endParaRPr sz="2800" b="1">
              <a:latin typeface="Atkinson Hyperlegible Next"/>
              <a:ea typeface="Atkinson Hyperlegible Next"/>
              <a:cs typeface="Atkinson Hyperlegible Next"/>
              <a:sym typeface="Atkinson Hyperlegible Next"/>
            </a:endParaRPr>
          </a:p>
        </p:txBody>
      </p:sp>
      <p:sp>
        <p:nvSpPr>
          <p:cNvPr id="200" name="Glossary list text"/>
          <p:cNvSpPr txBox="1"/>
          <p:nvPr/>
        </p:nvSpPr>
        <p:spPr>
          <a:xfrm>
            <a:off x="960000" y="1252473"/>
            <a:ext cx="3520000" cy="3420000"/>
          </a:xfrm>
          <a:prstGeom prst="rect">
            <a:avLst/>
          </a:prstGeom>
          <a:noFill/>
        </p:spPr>
        <p:txBody>
          <a:bodyPr wrap="square" lIns="91425" tIns="91425" rIns="91425" bIns="91425" anchor="t">
            <a:noAutofit/>
          </a:bodyPr>
          <a:lstStyle/>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a.k.a.: </a:t>
            </a:r>
            <a:r>
              <a:rPr lang="en-GB" sz="1000">
                <a:solidFill>
                  <a:schemeClr val="dk1"/>
                </a:solidFill>
                <a:latin typeface="Atkinson Hyperlegible Next"/>
                <a:ea typeface="Atkinson Hyperlegible Next"/>
                <a:cs typeface="Atkinson Hyperlegible Next"/>
                <a:sym typeface="Atkinson Hyperlegible Next"/>
              </a:rPr>
              <a:t>Also known as</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A11y: </a:t>
            </a:r>
            <a:r>
              <a:rPr lang="en-GB" sz="1000">
                <a:solidFill>
                  <a:schemeClr val="dk1"/>
                </a:solidFill>
                <a:latin typeface="Atkinson Hyperlegible Next"/>
                <a:ea typeface="Atkinson Hyperlegible Next"/>
                <a:cs typeface="Atkinson Hyperlegible Next"/>
                <a:sym typeface="Atkinson Hyperlegible Next"/>
              </a:rPr>
              <a:t>Accessibility (a numeronym: 11 letters between the 'a' and the 'y')</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AA and AAA: </a:t>
            </a:r>
            <a:r>
              <a:rPr lang="en-GB" sz="1000">
                <a:solidFill>
                  <a:schemeClr val="dk1"/>
                </a:solidFill>
                <a:latin typeface="Atkinson Hyperlegible Next"/>
                <a:ea typeface="Atkinson Hyperlegible Next"/>
                <a:cs typeface="Atkinson Hyperlegible Next"/>
                <a:sym typeface="Atkinson Hyperlegible Next"/>
              </a:rPr>
              <a:t>WCAG conformance levels. AA is the middle level; AAA is the highest</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ADHD: </a:t>
            </a:r>
            <a:r>
              <a:rPr lang="en-GB" sz="1000">
                <a:solidFill>
                  <a:schemeClr val="dk1"/>
                </a:solidFill>
                <a:latin typeface="Atkinson Hyperlegible Next"/>
                <a:ea typeface="Atkinson Hyperlegible Next"/>
                <a:cs typeface="Atkinson Hyperlegible Next"/>
                <a:sym typeface="Atkinson Hyperlegible Next"/>
              </a:rPr>
              <a:t>Attention deficit hyperactivity disorder</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Alt text (ALT): </a:t>
            </a:r>
            <a:r>
              <a:rPr lang="en-GB" sz="1000">
                <a:solidFill>
                  <a:schemeClr val="dk1"/>
                </a:solidFill>
                <a:latin typeface="Atkinson Hyperlegible Next"/>
                <a:ea typeface="Atkinson Hyperlegible Next"/>
                <a:cs typeface="Atkinson Hyperlegible Next"/>
                <a:sym typeface="Atkinson Hyperlegible Next"/>
              </a:rPr>
              <a:t>Alternative text</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AMOLED: </a:t>
            </a:r>
            <a:r>
              <a:rPr lang="en-GB" sz="1000">
                <a:solidFill>
                  <a:schemeClr val="dk1"/>
                </a:solidFill>
                <a:latin typeface="Atkinson Hyperlegible Next"/>
                <a:ea typeface="Atkinson Hyperlegible Next"/>
                <a:cs typeface="Atkinson Hyperlegible Next"/>
                <a:sym typeface="Atkinson Hyperlegible Next"/>
              </a:rPr>
              <a:t>Active-matrix organic light-emitting diode (a type of screen)</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AQR: </a:t>
            </a:r>
            <a:r>
              <a:rPr lang="en-GB" sz="1000">
                <a:solidFill>
                  <a:schemeClr val="dk1"/>
                </a:solidFill>
                <a:latin typeface="Atkinson Hyperlegible Next"/>
                <a:ea typeface="Atkinson Hyperlegible Next"/>
                <a:cs typeface="Atkinson Hyperlegible Next"/>
                <a:sym typeface="Atkinson Hyperlegible Next"/>
              </a:rPr>
              <a:t>Accessible QR code</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ARIA: </a:t>
            </a:r>
            <a:r>
              <a:rPr lang="en-GB" sz="1000">
                <a:solidFill>
                  <a:schemeClr val="dk1"/>
                </a:solidFill>
                <a:latin typeface="Atkinson Hyperlegible Next"/>
                <a:ea typeface="Atkinson Hyperlegible Next"/>
                <a:cs typeface="Atkinson Hyperlegible Next"/>
                <a:sym typeface="Atkinson Hyperlegible Next"/>
              </a:rPr>
              <a:t>Accessible Rich Internet Applications</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ASCII: </a:t>
            </a:r>
            <a:r>
              <a:rPr lang="en-GB" sz="1000">
                <a:solidFill>
                  <a:schemeClr val="dk1"/>
                </a:solidFill>
                <a:latin typeface="Atkinson Hyperlegible Next"/>
                <a:ea typeface="Atkinson Hyperlegible Next"/>
                <a:cs typeface="Atkinson Hyperlegible Next"/>
                <a:sym typeface="Atkinson Hyperlegible Next"/>
              </a:rPr>
              <a:t>American Standard Code for Information Interchange</a:t>
            </a:r>
          </a:p>
        </p:txBody>
      </p:sp>
      <p:sp>
        <p:nvSpPr>
          <p:cNvPr id="201" name="Glossary list continued text"/>
          <p:cNvSpPr txBox="1"/>
          <p:nvPr/>
        </p:nvSpPr>
        <p:spPr>
          <a:xfrm>
            <a:off x="4660000" y="1252473"/>
            <a:ext cx="3520000" cy="3420000"/>
          </a:xfrm>
          <a:prstGeom prst="rect">
            <a:avLst/>
          </a:prstGeom>
          <a:noFill/>
        </p:spPr>
        <p:txBody>
          <a:bodyPr wrap="square" lIns="91425" tIns="91425" rIns="91425" bIns="91425" anchor="t">
            <a:noAutofit/>
          </a:bodyPr>
          <a:lstStyle/>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AT: </a:t>
            </a:r>
            <a:r>
              <a:rPr lang="en-GB" sz="1000">
                <a:solidFill>
                  <a:schemeClr val="dk1"/>
                </a:solidFill>
                <a:latin typeface="Atkinson Hyperlegible Next"/>
                <a:ea typeface="Atkinson Hyperlegible Next"/>
                <a:cs typeface="Atkinson Hyperlegible Next"/>
                <a:sym typeface="Atkinson Hyperlegible Next"/>
              </a:rPr>
              <a:t>Assistive technology</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CSS: </a:t>
            </a:r>
            <a:r>
              <a:rPr lang="en-GB" sz="1000">
                <a:solidFill>
                  <a:schemeClr val="dk1"/>
                </a:solidFill>
                <a:latin typeface="Atkinson Hyperlegible Next"/>
                <a:ea typeface="Atkinson Hyperlegible Next"/>
                <a:cs typeface="Atkinson Hyperlegible Next"/>
                <a:sym typeface="Atkinson Hyperlegible Next"/>
              </a:rPr>
              <a:t>Cascading Style Sheets</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e.g.: </a:t>
            </a:r>
            <a:r>
              <a:rPr lang="en-GB" sz="1000">
                <a:solidFill>
                  <a:schemeClr val="dk1"/>
                </a:solidFill>
                <a:latin typeface="Atkinson Hyperlegible Next"/>
                <a:ea typeface="Atkinson Hyperlegible Next"/>
                <a:cs typeface="Atkinson Hyperlegible Next"/>
                <a:sym typeface="Atkinson Hyperlegible Next"/>
              </a:rPr>
              <a:t>For example</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etc.: </a:t>
            </a:r>
            <a:r>
              <a:rPr lang="en-GB" sz="1000">
                <a:solidFill>
                  <a:schemeClr val="dk1"/>
                </a:solidFill>
                <a:latin typeface="Atkinson Hyperlegible Next"/>
                <a:ea typeface="Atkinson Hyperlegible Next"/>
                <a:cs typeface="Atkinson Hyperlegible Next"/>
                <a:sym typeface="Atkinson Hyperlegible Next"/>
              </a:rPr>
              <a:t>And so on</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HMRC: </a:t>
            </a:r>
            <a:r>
              <a:rPr lang="en-GB" sz="1000">
                <a:solidFill>
                  <a:schemeClr val="dk1"/>
                </a:solidFill>
                <a:latin typeface="Atkinson Hyperlegible Next"/>
                <a:ea typeface="Atkinson Hyperlegible Next"/>
                <a:cs typeface="Atkinson Hyperlegible Next"/>
                <a:sym typeface="Atkinson Hyperlegible Next"/>
              </a:rPr>
              <a:t>HM Revenue and Customs</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HTML: </a:t>
            </a:r>
            <a:r>
              <a:rPr lang="en-GB" sz="1000">
                <a:solidFill>
                  <a:schemeClr val="dk1"/>
                </a:solidFill>
                <a:latin typeface="Atkinson Hyperlegible Next"/>
                <a:ea typeface="Atkinson Hyperlegible Next"/>
                <a:cs typeface="Atkinson Hyperlegible Next"/>
                <a:sym typeface="Atkinson Hyperlegible Next"/>
              </a:rPr>
              <a:t>HyperText Markup Language</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i.e.: </a:t>
            </a:r>
            <a:r>
              <a:rPr lang="en-GB" sz="1000">
                <a:solidFill>
                  <a:schemeClr val="dk1"/>
                </a:solidFill>
                <a:latin typeface="Atkinson Hyperlegible Next"/>
                <a:ea typeface="Atkinson Hyperlegible Next"/>
                <a:cs typeface="Atkinson Hyperlegible Next"/>
                <a:sym typeface="Atkinson Hyperlegible Next"/>
              </a:rPr>
              <a:t>That is</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LESS: </a:t>
            </a:r>
            <a:r>
              <a:rPr lang="en-GB" sz="1000">
                <a:solidFill>
                  <a:schemeClr val="dk1"/>
                </a:solidFill>
                <a:latin typeface="Atkinson Hyperlegible Next"/>
                <a:ea typeface="Atkinson Hyperlegible Next"/>
                <a:cs typeface="Atkinson Hyperlegible Next"/>
                <a:sym typeface="Atkinson Hyperlegible Next"/>
              </a:rPr>
              <a:t>Leaner Style Sheets (a CSS preprocessor)</a:t>
            </a:r>
          </a:p>
        </p:txBody>
      </p:sp>
      <p:sp>
        <p:nvSpPr>
          <p:cNvPr id="20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2">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4" name="Decorative box">
            <a:extLst>
              <a:ext uri="{C183D7F6-B498-43B3-948B-1728B52AA6E4}">
                <adec:decorative xmlns:adec="http://schemas.microsoft.com/office/drawing/2017/decorative" val="1"/>
              </a:ext>
            </a:extLst>
          </p:cNvPr>
          <p:cNvSpPr/>
          <p:nvPr/>
        </p:nvSpPr>
        <p:spPr>
          <a:xfrm>
            <a:off x="687150" y="1090369"/>
            <a:ext cx="7769700" cy="3780831"/>
          </a:xfrm>
          <a:prstGeom prst="roundRect">
            <a:avLst>
              <a:gd name="adj" fmla="val 3096"/>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3360"/>
              </a:lnSpc>
              <a:spcBef>
                <a:spcPts val="0"/>
              </a:spcBef>
              <a:spcAft>
                <a:spcPts val="0"/>
              </a:spcAft>
              <a:buSzPts val="990"/>
              <a:buNone/>
            </a:pPr>
            <a:r>
              <a:rPr lang="en-GB" sz="2800" b="1">
                <a:latin typeface="Atkinson Hyperlegible Next"/>
                <a:ea typeface="Atkinson Hyperlegible Next"/>
                <a:cs typeface="Atkinson Hyperlegible Next"/>
                <a:sym typeface="Atkinson Hyperlegible Next"/>
              </a:rPr>
              <a:t>Glossary of abbreviations (2 of 2)</a:t>
            </a:r>
            <a:endParaRPr sz="2800" b="1">
              <a:latin typeface="Atkinson Hyperlegible Next"/>
              <a:ea typeface="Atkinson Hyperlegible Next"/>
              <a:cs typeface="Atkinson Hyperlegible Next"/>
              <a:sym typeface="Atkinson Hyperlegible Next"/>
            </a:endParaRPr>
          </a:p>
        </p:txBody>
      </p:sp>
      <p:sp>
        <p:nvSpPr>
          <p:cNvPr id="200" name="Glossary list text"/>
          <p:cNvSpPr txBox="1"/>
          <p:nvPr/>
        </p:nvSpPr>
        <p:spPr>
          <a:xfrm>
            <a:off x="960000" y="1252473"/>
            <a:ext cx="3520000" cy="3420000"/>
          </a:xfrm>
          <a:prstGeom prst="rect">
            <a:avLst/>
          </a:prstGeom>
          <a:noFill/>
        </p:spPr>
        <p:txBody>
          <a:bodyPr wrap="square" lIns="91425" tIns="91425" rIns="91425" bIns="91425" anchor="t">
            <a:noAutofit/>
          </a:bodyPr>
          <a:lstStyle/>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MDN: </a:t>
            </a:r>
            <a:r>
              <a:rPr lang="en-GB" sz="1000">
                <a:solidFill>
                  <a:schemeClr val="dk1"/>
                </a:solidFill>
                <a:latin typeface="Atkinson Hyperlegible Next"/>
                <a:ea typeface="Atkinson Hyperlegible Next"/>
                <a:cs typeface="Atkinson Hyperlegible Next"/>
                <a:sym typeface="Atkinson Hyperlegible Next"/>
              </a:rPr>
              <a:t>MDN Web Docs (originally the Mozilla Developer Network)</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NFC: </a:t>
            </a:r>
            <a:r>
              <a:rPr lang="en-GB" sz="1000">
                <a:solidFill>
                  <a:schemeClr val="dk1"/>
                </a:solidFill>
                <a:latin typeface="Atkinson Hyperlegible Next"/>
                <a:ea typeface="Atkinson Hyperlegible Next"/>
                <a:cs typeface="Atkinson Hyperlegible Next"/>
                <a:sym typeface="Atkinson Hyperlegible Next"/>
              </a:rPr>
              <a:t>Near-field communication</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OLED: </a:t>
            </a:r>
            <a:r>
              <a:rPr lang="en-GB" sz="1000">
                <a:solidFill>
                  <a:schemeClr val="dk1"/>
                </a:solidFill>
                <a:latin typeface="Atkinson Hyperlegible Next"/>
                <a:ea typeface="Atkinson Hyperlegible Next"/>
                <a:cs typeface="Atkinson Hyperlegible Next"/>
                <a:sym typeface="Atkinson Hyperlegible Next"/>
              </a:rPr>
              <a:t>Organic light-emitting diode (a type of screen)</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PAC: </a:t>
            </a:r>
            <a:r>
              <a:rPr lang="en-GB" sz="1000">
                <a:solidFill>
                  <a:schemeClr val="dk1"/>
                </a:solidFill>
                <a:latin typeface="Atkinson Hyperlegible Next"/>
                <a:ea typeface="Atkinson Hyperlegible Next"/>
                <a:cs typeface="Atkinson Hyperlegible Next"/>
                <a:sym typeface="Atkinson Hyperlegible Next"/>
              </a:rPr>
              <a:t>PDF Accessibility Checker</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PDF: </a:t>
            </a:r>
            <a:r>
              <a:rPr lang="en-GB" sz="1000">
                <a:solidFill>
                  <a:schemeClr val="dk1"/>
                </a:solidFill>
                <a:latin typeface="Atkinson Hyperlegible Next"/>
                <a:ea typeface="Atkinson Hyperlegible Next"/>
                <a:cs typeface="Atkinson Hyperlegible Next"/>
                <a:sym typeface="Atkinson Hyperlegible Next"/>
              </a:rPr>
              <a:t>Portable Document Format</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pt: </a:t>
            </a:r>
            <a:r>
              <a:rPr lang="en-GB" sz="1000">
                <a:solidFill>
                  <a:schemeClr val="dk1"/>
                </a:solidFill>
                <a:latin typeface="Atkinson Hyperlegible Next"/>
                <a:ea typeface="Atkinson Hyperlegible Next"/>
                <a:cs typeface="Atkinson Hyperlegible Next"/>
                <a:sym typeface="Atkinson Hyperlegible Next"/>
              </a:rPr>
              <a:t>Points (a unit of font size)</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px: </a:t>
            </a:r>
            <a:r>
              <a:rPr lang="en-GB" sz="1000">
                <a:solidFill>
                  <a:schemeClr val="dk1"/>
                </a:solidFill>
                <a:latin typeface="Atkinson Hyperlegible Next"/>
                <a:ea typeface="Atkinson Hyperlegible Next"/>
                <a:cs typeface="Atkinson Hyperlegible Next"/>
                <a:sym typeface="Atkinson Hyperlegible Next"/>
              </a:rPr>
              <a:t>Pixels</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Q3: </a:t>
            </a:r>
            <a:r>
              <a:rPr lang="en-GB" sz="1000">
                <a:solidFill>
                  <a:schemeClr val="dk1"/>
                </a:solidFill>
                <a:latin typeface="Atkinson Hyperlegible Next"/>
                <a:ea typeface="Atkinson Hyperlegible Next"/>
                <a:cs typeface="Atkinson Hyperlegible Next"/>
                <a:sym typeface="Atkinson Hyperlegible Next"/>
              </a:rPr>
              <a:t>The third quarter of the year</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QR: </a:t>
            </a:r>
            <a:r>
              <a:rPr lang="en-GB" sz="1000">
                <a:solidFill>
                  <a:schemeClr val="dk1"/>
                </a:solidFill>
                <a:latin typeface="Atkinson Hyperlegible Next"/>
                <a:ea typeface="Atkinson Hyperlegible Next"/>
                <a:cs typeface="Atkinson Hyperlegible Next"/>
                <a:sym typeface="Atkinson Hyperlegible Next"/>
              </a:rPr>
              <a:t>Quick Response (as in QR code)</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RNIB: </a:t>
            </a:r>
            <a:r>
              <a:rPr lang="en-GB" sz="1000">
                <a:solidFill>
                  <a:schemeClr val="dk1"/>
                </a:solidFill>
                <a:latin typeface="Atkinson Hyperlegible Next"/>
                <a:ea typeface="Atkinson Hyperlegible Next"/>
                <a:cs typeface="Atkinson Hyperlegible Next"/>
                <a:sym typeface="Atkinson Hyperlegible Next"/>
              </a:rPr>
              <a:t>Royal National Institute of Blind People</a:t>
            </a:r>
          </a:p>
        </p:txBody>
      </p:sp>
      <p:sp>
        <p:nvSpPr>
          <p:cNvPr id="201" name="Glossary list continued text"/>
          <p:cNvSpPr txBox="1"/>
          <p:nvPr/>
        </p:nvSpPr>
        <p:spPr>
          <a:xfrm>
            <a:off x="4660000" y="1252473"/>
            <a:ext cx="3520000" cy="3420000"/>
          </a:xfrm>
          <a:prstGeom prst="rect">
            <a:avLst/>
          </a:prstGeom>
          <a:noFill/>
        </p:spPr>
        <p:txBody>
          <a:bodyPr wrap="square" lIns="91425" tIns="91425" rIns="91425" bIns="91425" anchor="t">
            <a:noAutofit/>
          </a:bodyPr>
          <a:lstStyle/>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SASS: </a:t>
            </a:r>
            <a:r>
              <a:rPr lang="en-GB" sz="1000">
                <a:solidFill>
                  <a:schemeClr val="dk1"/>
                </a:solidFill>
                <a:latin typeface="Atkinson Hyperlegible Next"/>
                <a:ea typeface="Atkinson Hyperlegible Next"/>
                <a:cs typeface="Atkinson Hyperlegible Next"/>
                <a:sym typeface="Atkinson Hyperlegible Next"/>
              </a:rPr>
              <a:t>Syntactically Awesome Style Sheets (a CSS preprocessor)</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SC: </a:t>
            </a:r>
            <a:r>
              <a:rPr lang="en-GB" sz="1000">
                <a:solidFill>
                  <a:schemeClr val="dk1"/>
                </a:solidFill>
                <a:latin typeface="Atkinson Hyperlegible Next"/>
                <a:ea typeface="Atkinson Hyperlegible Next"/>
                <a:cs typeface="Atkinson Hyperlegible Next"/>
                <a:sym typeface="Atkinson Hyperlegible Next"/>
              </a:rPr>
              <a:t>Success criterion (a single testable WCAG requirement)</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SEO: </a:t>
            </a:r>
            <a:r>
              <a:rPr lang="en-GB" sz="1000">
                <a:solidFill>
                  <a:schemeClr val="dk1"/>
                </a:solidFill>
                <a:latin typeface="Atkinson Hyperlegible Next"/>
                <a:ea typeface="Atkinson Hyperlegible Next"/>
                <a:cs typeface="Atkinson Hyperlegible Next"/>
                <a:sym typeface="Atkinson Hyperlegible Next"/>
              </a:rPr>
              <a:t>Search engine optimisation</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TV: </a:t>
            </a:r>
            <a:r>
              <a:rPr lang="en-GB" sz="1000">
                <a:solidFill>
                  <a:schemeClr val="dk1"/>
                </a:solidFill>
                <a:latin typeface="Atkinson Hyperlegible Next"/>
                <a:ea typeface="Atkinson Hyperlegible Next"/>
                <a:cs typeface="Atkinson Hyperlegible Next"/>
                <a:sym typeface="Atkinson Hyperlegible Next"/>
              </a:rPr>
              <a:t>Television</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URL: </a:t>
            </a:r>
            <a:r>
              <a:rPr lang="en-GB" sz="1000">
                <a:solidFill>
                  <a:schemeClr val="dk1"/>
                </a:solidFill>
                <a:latin typeface="Atkinson Hyperlegible Next"/>
                <a:ea typeface="Atkinson Hyperlegible Next"/>
                <a:cs typeface="Atkinson Hyperlegible Next"/>
                <a:sym typeface="Atkinson Hyperlegible Next"/>
              </a:rPr>
              <a:t>Uniform Resource Locator (a web address)</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W3C: </a:t>
            </a:r>
            <a:r>
              <a:rPr lang="en-GB" sz="1000">
                <a:solidFill>
                  <a:schemeClr val="dk1"/>
                </a:solidFill>
                <a:latin typeface="Atkinson Hyperlegible Next"/>
                <a:ea typeface="Atkinson Hyperlegible Next"/>
                <a:cs typeface="Atkinson Hyperlegible Next"/>
                <a:sym typeface="Atkinson Hyperlegible Next"/>
              </a:rPr>
              <a:t>World Wide Web Consortium</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WAI: </a:t>
            </a:r>
            <a:r>
              <a:rPr lang="en-GB" sz="1000">
                <a:solidFill>
                  <a:schemeClr val="dk1"/>
                </a:solidFill>
                <a:latin typeface="Atkinson Hyperlegible Next"/>
                <a:ea typeface="Atkinson Hyperlegible Next"/>
                <a:cs typeface="Atkinson Hyperlegible Next"/>
                <a:sym typeface="Atkinson Hyperlegible Next"/>
              </a:rPr>
              <a:t>Web Accessibility Initiative</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WCAG: </a:t>
            </a:r>
            <a:r>
              <a:rPr lang="en-GB" sz="1000">
                <a:solidFill>
                  <a:schemeClr val="dk1"/>
                </a:solidFill>
                <a:latin typeface="Atkinson Hyperlegible Next"/>
                <a:ea typeface="Atkinson Hyperlegible Next"/>
                <a:cs typeface="Atkinson Hyperlegible Next"/>
                <a:sym typeface="Atkinson Hyperlegible Next"/>
              </a:rPr>
              <a:t>Web Content Accessibility Guidelines</a:t>
            </a:r>
          </a:p>
        </p:txBody>
      </p:sp>
      <p:sp>
        <p:nvSpPr>
          <p:cNvPr id="20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2">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4" name="Decorative box">
            <a:extLst>
              <a:ext uri="{C183D7F6-B498-43B3-948B-1728B52AA6E4}">
                <adec:decorative xmlns:adec="http://schemas.microsoft.com/office/drawing/2017/decorative" val="1"/>
              </a:ext>
            </a:extLst>
          </p:cNvPr>
          <p:cNvSpPr/>
          <p:nvPr/>
        </p:nvSpPr>
        <p:spPr>
          <a:xfrm>
            <a:off x="687150" y="1090369"/>
            <a:ext cx="7769700" cy="3780831"/>
          </a:xfrm>
          <a:prstGeom prst="roundRect">
            <a:avLst>
              <a:gd name="adj" fmla="val 3096"/>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3360"/>
              </a:lnSpc>
              <a:spcBef>
                <a:spcPts val="0"/>
              </a:spcBef>
              <a:spcAft>
                <a:spcPts val="0"/>
              </a:spcAft>
              <a:buSzPts val="990"/>
              <a:buNone/>
            </a:pPr>
            <a:r>
              <a:rPr lang="en-GB" sz="2800" b="1">
                <a:latin typeface="Atkinson Hyperlegible Next"/>
                <a:ea typeface="Atkinson Hyperlegible Next"/>
                <a:cs typeface="Atkinson Hyperlegible Next"/>
                <a:sym typeface="Atkinson Hyperlegible Next"/>
              </a:rPr>
              <a:t>Glossary of terms (1 of 4)</a:t>
            </a:r>
            <a:endParaRPr sz="2800" b="1">
              <a:latin typeface="Atkinson Hyperlegible Next"/>
              <a:ea typeface="Atkinson Hyperlegible Next"/>
              <a:cs typeface="Atkinson Hyperlegible Next"/>
              <a:sym typeface="Atkinson Hyperlegible Next"/>
            </a:endParaRPr>
          </a:p>
        </p:txBody>
      </p:sp>
      <p:sp>
        <p:nvSpPr>
          <p:cNvPr id="200" name="Glossary list text"/>
          <p:cNvSpPr txBox="1"/>
          <p:nvPr/>
        </p:nvSpPr>
        <p:spPr>
          <a:xfrm>
            <a:off x="960000" y="1252473"/>
            <a:ext cx="3520000" cy="3420000"/>
          </a:xfrm>
          <a:prstGeom prst="rect">
            <a:avLst/>
          </a:prstGeom>
          <a:noFill/>
        </p:spPr>
        <p:txBody>
          <a:bodyPr wrap="square" lIns="91425" tIns="91425" rIns="91425" bIns="91425" anchor="t">
            <a:noAutofit/>
          </a:bodyPr>
          <a:lstStyle/>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Ableist language: </a:t>
            </a:r>
            <a:r>
              <a:rPr lang="en-GB" sz="1000">
                <a:solidFill>
                  <a:schemeClr val="dk1"/>
                </a:solidFill>
                <a:latin typeface="Atkinson Hyperlegible Next"/>
                <a:ea typeface="Atkinson Hyperlegible Next"/>
                <a:cs typeface="Atkinson Hyperlegible Next"/>
                <a:sym typeface="Atkinson Hyperlegible Next"/>
              </a:rPr>
              <a:t>Words that use disability as an insult or a negative image, such as 'lame' or 'blind spot'</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Accessibility debt: </a:t>
            </a:r>
            <a:r>
              <a:rPr lang="en-GB" sz="1000">
                <a:solidFill>
                  <a:schemeClr val="dk1"/>
                </a:solidFill>
                <a:latin typeface="Atkinson Hyperlegible Next"/>
                <a:ea typeface="Atkinson Hyperlegible Next"/>
                <a:cs typeface="Atkinson Hyperlegible Next"/>
                <a:sym typeface="Atkinson Hyperlegible Next"/>
              </a:rPr>
              <a:t>Accessibility problems that build up when accessibility is left until later</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Accessibility overlay: </a:t>
            </a:r>
            <a:r>
              <a:rPr lang="en-GB" sz="1000">
                <a:solidFill>
                  <a:schemeClr val="dk1"/>
                </a:solidFill>
                <a:latin typeface="Atkinson Hyperlegible Next"/>
                <a:ea typeface="Atkinson Hyperlegible Next"/>
                <a:cs typeface="Atkinson Hyperlegible Next"/>
                <a:sym typeface="Atkinson Hyperlegible Next"/>
              </a:rPr>
              <a:t>A third-party add-on that claims to fix a website's accessibility problems automatically</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Alt text: </a:t>
            </a:r>
            <a:r>
              <a:rPr lang="en-GB" sz="1000">
                <a:solidFill>
                  <a:schemeClr val="dk1"/>
                </a:solidFill>
                <a:latin typeface="Atkinson Hyperlegible Next"/>
                <a:ea typeface="Atkinson Hyperlegible Next"/>
                <a:cs typeface="Atkinson Hyperlegible Next"/>
                <a:sym typeface="Atkinson Hyperlegible Next"/>
              </a:rPr>
              <a:t>A short written description of an image, read out by screen readers</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Assistive technology: </a:t>
            </a:r>
            <a:r>
              <a:rPr lang="en-GB" sz="1000">
                <a:solidFill>
                  <a:schemeClr val="dk1"/>
                </a:solidFill>
                <a:latin typeface="Atkinson Hyperlegible Next"/>
                <a:ea typeface="Atkinson Hyperlegible Next"/>
                <a:cs typeface="Atkinson Hyperlegible Next"/>
                <a:sym typeface="Atkinson Hyperlegible Next"/>
              </a:rPr>
              <a:t>Tools that help disabled people use a device, such as screen readers, magnifiers, switches and voice control</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Autocomplete / autofill: </a:t>
            </a:r>
            <a:r>
              <a:rPr lang="en-GB" sz="1000">
                <a:solidFill>
                  <a:schemeClr val="dk1"/>
                </a:solidFill>
                <a:latin typeface="Atkinson Hyperlegible Next"/>
                <a:ea typeface="Atkinson Hyperlegible Next"/>
                <a:cs typeface="Atkinson Hyperlegible Next"/>
                <a:sym typeface="Atkinson Hyperlegible Next"/>
              </a:rPr>
              <a:t>When a browser or password manager fills in saved details for you</a:t>
            </a:r>
          </a:p>
        </p:txBody>
      </p:sp>
      <p:sp>
        <p:nvSpPr>
          <p:cNvPr id="201" name="Glossary list continued text"/>
          <p:cNvSpPr txBox="1"/>
          <p:nvPr/>
        </p:nvSpPr>
        <p:spPr>
          <a:xfrm>
            <a:off x="4660000" y="1252473"/>
            <a:ext cx="3520000" cy="3420000"/>
          </a:xfrm>
          <a:prstGeom prst="rect">
            <a:avLst/>
          </a:prstGeom>
          <a:noFill/>
        </p:spPr>
        <p:txBody>
          <a:bodyPr wrap="square" lIns="91425" tIns="91425" rIns="91425" bIns="91425" anchor="t">
            <a:noAutofit/>
          </a:bodyPr>
          <a:lstStyle/>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Biometrics: </a:t>
            </a:r>
            <a:r>
              <a:rPr lang="en-GB" sz="1000">
                <a:solidFill>
                  <a:schemeClr val="dk1"/>
                </a:solidFill>
                <a:latin typeface="Atkinson Hyperlegible Next"/>
                <a:ea typeface="Atkinson Hyperlegible Next"/>
                <a:cs typeface="Atkinson Hyperlegible Next"/>
                <a:sym typeface="Atkinson Hyperlegible Next"/>
              </a:rPr>
              <a:t>Using a fingerprint or face scan to sign in</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Breadcrumbs: </a:t>
            </a:r>
            <a:r>
              <a:rPr lang="en-GB" sz="1000">
                <a:solidFill>
                  <a:schemeClr val="dk1"/>
                </a:solidFill>
                <a:latin typeface="Atkinson Hyperlegible Next"/>
                <a:ea typeface="Atkinson Hyperlegible Next"/>
                <a:cs typeface="Atkinson Hyperlegible Next"/>
                <a:sym typeface="Atkinson Hyperlegible Next"/>
              </a:rPr>
              <a:t>A trail of links showing where a page sits on a website, such as Home &gt; Phones &gt; iPhone</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CamelCase: </a:t>
            </a:r>
            <a:r>
              <a:rPr lang="en-GB" sz="1000">
                <a:solidFill>
                  <a:schemeClr val="dk1"/>
                </a:solidFill>
                <a:latin typeface="Atkinson Hyperlegible Next"/>
                <a:ea typeface="Atkinson Hyperlegible Next"/>
                <a:cs typeface="Atkinson Hyperlegible Next"/>
                <a:sym typeface="Atkinson Hyperlegible Next"/>
              </a:rPr>
              <a:t>Writing each word in a hashtag with a capital letter, such as #SuperBowl</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Captions: </a:t>
            </a:r>
            <a:r>
              <a:rPr lang="en-GB" sz="1000">
                <a:solidFill>
                  <a:schemeClr val="dk1"/>
                </a:solidFill>
                <a:latin typeface="Atkinson Hyperlegible Next"/>
                <a:ea typeface="Atkinson Hyperlegible Next"/>
                <a:cs typeface="Atkinson Hyperlegible Next"/>
                <a:sym typeface="Atkinson Hyperlegible Next"/>
              </a:rPr>
              <a:t>Text on screen showing the speech and important sounds in a video</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Carousel: </a:t>
            </a:r>
            <a:r>
              <a:rPr lang="en-GB" sz="1000">
                <a:solidFill>
                  <a:schemeClr val="dk1"/>
                </a:solidFill>
                <a:latin typeface="Atkinson Hyperlegible Next"/>
                <a:ea typeface="Atkinson Hyperlegible Next"/>
                <a:cs typeface="Atkinson Hyperlegible Next"/>
                <a:sym typeface="Atkinson Hyperlegible Next"/>
              </a:rPr>
              <a:t>A banner that moves through a set of images or messages</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Cognitive: </a:t>
            </a:r>
            <a:r>
              <a:rPr lang="en-GB" sz="1000">
                <a:solidFill>
                  <a:schemeClr val="dk1"/>
                </a:solidFill>
                <a:latin typeface="Atkinson Hyperlegible Next"/>
                <a:ea typeface="Atkinson Hyperlegible Next"/>
                <a:cs typeface="Atkinson Hyperlegible Next"/>
                <a:sym typeface="Atkinson Hyperlegible Next"/>
              </a:rPr>
              <a:t>To do with thinking, memory, attention and understanding</a:t>
            </a:r>
          </a:p>
        </p:txBody>
      </p:sp>
      <p:sp>
        <p:nvSpPr>
          <p:cNvPr id="20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2">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4" name="Decorative box">
            <a:extLst>
              <a:ext uri="{C183D7F6-B498-43B3-948B-1728B52AA6E4}">
                <adec:decorative xmlns:adec="http://schemas.microsoft.com/office/drawing/2017/decorative" val="1"/>
              </a:ext>
            </a:extLst>
          </p:cNvPr>
          <p:cNvSpPr/>
          <p:nvPr/>
        </p:nvSpPr>
        <p:spPr>
          <a:xfrm>
            <a:off x="687150" y="1090369"/>
            <a:ext cx="7769700" cy="3780831"/>
          </a:xfrm>
          <a:prstGeom prst="roundRect">
            <a:avLst>
              <a:gd name="adj" fmla="val 3096"/>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3360"/>
              </a:lnSpc>
              <a:spcBef>
                <a:spcPts val="0"/>
              </a:spcBef>
              <a:spcAft>
                <a:spcPts val="0"/>
              </a:spcAft>
              <a:buSzPts val="990"/>
              <a:buNone/>
            </a:pPr>
            <a:r>
              <a:rPr lang="en-GB" sz="2800" b="1">
                <a:latin typeface="Atkinson Hyperlegible Next"/>
                <a:ea typeface="Atkinson Hyperlegible Next"/>
                <a:cs typeface="Atkinson Hyperlegible Next"/>
                <a:sym typeface="Atkinson Hyperlegible Next"/>
              </a:rPr>
              <a:t>Glossary of terms (2 of 4)</a:t>
            </a:r>
            <a:endParaRPr sz="2800" b="1">
              <a:latin typeface="Atkinson Hyperlegible Next"/>
              <a:ea typeface="Atkinson Hyperlegible Next"/>
              <a:cs typeface="Atkinson Hyperlegible Next"/>
              <a:sym typeface="Atkinson Hyperlegible Next"/>
            </a:endParaRPr>
          </a:p>
        </p:txBody>
      </p:sp>
      <p:sp>
        <p:nvSpPr>
          <p:cNvPr id="200" name="Glossary list text"/>
          <p:cNvSpPr txBox="1"/>
          <p:nvPr/>
        </p:nvSpPr>
        <p:spPr>
          <a:xfrm>
            <a:off x="960000" y="1252473"/>
            <a:ext cx="3520000" cy="3420000"/>
          </a:xfrm>
          <a:prstGeom prst="rect">
            <a:avLst/>
          </a:prstGeom>
          <a:noFill/>
        </p:spPr>
        <p:txBody>
          <a:bodyPr wrap="square" lIns="91425" tIns="91425" rIns="91425" bIns="91425" anchor="t">
            <a:noAutofit/>
          </a:bodyPr>
          <a:lstStyle/>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Colour contrast ratio: </a:t>
            </a:r>
            <a:r>
              <a:rPr lang="en-GB" sz="1000">
                <a:solidFill>
                  <a:schemeClr val="dk1"/>
                </a:solidFill>
                <a:latin typeface="Atkinson Hyperlegible Next"/>
                <a:ea typeface="Atkinson Hyperlegible Next"/>
                <a:cs typeface="Atkinson Hyperlegible Next"/>
                <a:sym typeface="Atkinson Hyperlegible Next"/>
              </a:rPr>
              <a:t>How different two colours are in brightness. A higher number is easier to read, such as 4.5:1</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Component library / design system: </a:t>
            </a:r>
            <a:r>
              <a:rPr lang="en-GB" sz="1000">
                <a:solidFill>
                  <a:schemeClr val="dk1"/>
                </a:solidFill>
                <a:latin typeface="Atkinson Hyperlegible Next"/>
                <a:ea typeface="Atkinson Hyperlegible Next"/>
                <a:cs typeface="Atkinson Hyperlegible Next"/>
                <a:sym typeface="Atkinson Hyperlegible Next"/>
              </a:rPr>
              <a:t>A shared set of ready-made, tested parts, such as buttons and forms, used to build products</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Decorative image: </a:t>
            </a:r>
            <a:r>
              <a:rPr lang="en-GB" sz="1000">
                <a:solidFill>
                  <a:schemeClr val="dk1"/>
                </a:solidFill>
                <a:latin typeface="Atkinson Hyperlegible Next"/>
                <a:ea typeface="Atkinson Hyperlegible Next"/>
                <a:cs typeface="Atkinson Hyperlegible Next"/>
                <a:sym typeface="Atkinson Hyperlegible Next"/>
              </a:rPr>
              <a:t>An image that adds nothing to the meaning, so screen readers can skip it</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Focus: </a:t>
            </a:r>
            <a:r>
              <a:rPr lang="en-GB" sz="1000">
                <a:solidFill>
                  <a:schemeClr val="dk1"/>
                </a:solidFill>
                <a:latin typeface="Atkinson Hyperlegible Next"/>
                <a:ea typeface="Atkinson Hyperlegible Next"/>
                <a:cs typeface="Atkinson Hyperlegible Next"/>
                <a:sym typeface="Atkinson Hyperlegible Next"/>
              </a:rPr>
              <a:t>Which element is currently active and will receive keyboard input</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Focus state: </a:t>
            </a:r>
            <a:r>
              <a:rPr lang="en-GB" sz="1000">
                <a:solidFill>
                  <a:schemeClr val="dk1"/>
                </a:solidFill>
                <a:latin typeface="Atkinson Hyperlegible Next"/>
                <a:ea typeface="Atkinson Hyperlegible Next"/>
                <a:cs typeface="Atkinson Hyperlegible Next"/>
                <a:sym typeface="Atkinson Hyperlegible Next"/>
              </a:rPr>
              <a:t>How an element looks when it has focus, such as a visible outline</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Focus trap: </a:t>
            </a:r>
            <a:r>
              <a:rPr lang="en-GB" sz="1000">
                <a:solidFill>
                  <a:schemeClr val="dk1"/>
                </a:solidFill>
                <a:latin typeface="Atkinson Hyperlegible Next"/>
                <a:ea typeface="Atkinson Hyperlegible Next"/>
                <a:cs typeface="Atkinson Hyperlegible Next"/>
                <a:sym typeface="Atkinson Hyperlegible Next"/>
              </a:rPr>
              <a:t>When keyboard users can't tab away from part of a page</a:t>
            </a:r>
          </a:p>
        </p:txBody>
      </p:sp>
      <p:sp>
        <p:nvSpPr>
          <p:cNvPr id="201" name="Glossary list continued text"/>
          <p:cNvSpPr txBox="1"/>
          <p:nvPr/>
        </p:nvSpPr>
        <p:spPr>
          <a:xfrm>
            <a:off x="4660000" y="1252473"/>
            <a:ext cx="3520000" cy="3420000"/>
          </a:xfrm>
          <a:prstGeom prst="rect">
            <a:avLst/>
          </a:prstGeom>
          <a:noFill/>
        </p:spPr>
        <p:txBody>
          <a:bodyPr wrap="square" lIns="91425" tIns="91425" rIns="91425" bIns="91425" anchor="t">
            <a:noAutofit/>
          </a:bodyPr>
          <a:lstStyle/>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Gesture: </a:t>
            </a:r>
            <a:r>
              <a:rPr lang="en-GB" sz="1000">
                <a:solidFill>
                  <a:schemeClr val="dk1"/>
                </a:solidFill>
                <a:latin typeface="Atkinson Hyperlegible Next"/>
                <a:ea typeface="Atkinson Hyperlegible Next"/>
                <a:cs typeface="Atkinson Hyperlegible Next"/>
                <a:sym typeface="Atkinson Hyperlegible Next"/>
              </a:rPr>
              <a:t>A touch action, such as a swipe, pinch or multi-finger tap</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Hover state: </a:t>
            </a:r>
            <a:r>
              <a:rPr lang="en-GB" sz="1000">
                <a:solidFill>
                  <a:schemeClr val="dk1"/>
                </a:solidFill>
                <a:latin typeface="Atkinson Hyperlegible Next"/>
                <a:ea typeface="Atkinson Hyperlegible Next"/>
                <a:cs typeface="Atkinson Hyperlegible Next"/>
                <a:sym typeface="Atkinson Hyperlegible Next"/>
              </a:rPr>
              <a:t>How an element looks when a mouse pointer is over it</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Identity-first language: </a:t>
            </a:r>
            <a:r>
              <a:rPr lang="en-GB" sz="1000">
                <a:solidFill>
                  <a:schemeClr val="dk1"/>
                </a:solidFill>
                <a:latin typeface="Atkinson Hyperlegible Next"/>
                <a:ea typeface="Atkinson Hyperlegible Next"/>
                <a:cs typeface="Atkinson Hyperlegible Next"/>
                <a:sym typeface="Atkinson Hyperlegible Next"/>
              </a:rPr>
              <a:t>Putting the identity first, such as 'an autistic person'</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Interactive element: </a:t>
            </a:r>
            <a:r>
              <a:rPr lang="en-GB" sz="1000">
                <a:solidFill>
                  <a:schemeClr val="dk1"/>
                </a:solidFill>
                <a:latin typeface="Atkinson Hyperlegible Next"/>
                <a:ea typeface="Atkinson Hyperlegible Next"/>
                <a:cs typeface="Atkinson Hyperlegible Next"/>
                <a:sym typeface="Atkinson Hyperlegible Next"/>
              </a:rPr>
              <a:t>Anything you can click, tap or type into, such as a link, button or form field</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Landmark: </a:t>
            </a:r>
            <a:r>
              <a:rPr lang="en-GB" sz="1000">
                <a:solidFill>
                  <a:schemeClr val="dk1"/>
                </a:solidFill>
                <a:latin typeface="Atkinson Hyperlegible Next"/>
                <a:ea typeface="Atkinson Hyperlegible Next"/>
                <a:cs typeface="Atkinson Hyperlegible Next"/>
                <a:sym typeface="Atkinson Hyperlegible Next"/>
              </a:rPr>
              <a:t>A labelled area of a web page, such as the navigation or main content, that screen reader users can jump to</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Luminance: </a:t>
            </a:r>
            <a:r>
              <a:rPr lang="en-GB" sz="1000">
                <a:solidFill>
                  <a:schemeClr val="dk1"/>
                </a:solidFill>
                <a:latin typeface="Atkinson Hyperlegible Next"/>
                <a:ea typeface="Atkinson Hyperlegible Next"/>
                <a:cs typeface="Atkinson Hyperlegible Next"/>
                <a:sym typeface="Atkinson Hyperlegible Next"/>
              </a:rPr>
              <a:t>How bright a colour looks</a:t>
            </a:r>
          </a:p>
        </p:txBody>
      </p:sp>
      <p:sp>
        <p:nvSpPr>
          <p:cNvPr id="20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2">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4" name="Decorative box">
            <a:extLst>
              <a:ext uri="{C183D7F6-B498-43B3-948B-1728B52AA6E4}">
                <adec:decorative xmlns:adec="http://schemas.microsoft.com/office/drawing/2017/decorative" val="1"/>
              </a:ext>
            </a:extLst>
          </p:cNvPr>
          <p:cNvSpPr/>
          <p:nvPr/>
        </p:nvSpPr>
        <p:spPr>
          <a:xfrm>
            <a:off x="687150" y="1090369"/>
            <a:ext cx="7769700" cy="3780831"/>
          </a:xfrm>
          <a:prstGeom prst="roundRect">
            <a:avLst>
              <a:gd name="adj" fmla="val 3096"/>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3360"/>
              </a:lnSpc>
              <a:spcBef>
                <a:spcPts val="0"/>
              </a:spcBef>
              <a:spcAft>
                <a:spcPts val="0"/>
              </a:spcAft>
              <a:buSzPts val="990"/>
              <a:buNone/>
            </a:pPr>
            <a:r>
              <a:rPr lang="en-GB" sz="2800" b="1">
                <a:latin typeface="Atkinson Hyperlegible Next"/>
                <a:ea typeface="Atkinson Hyperlegible Next"/>
                <a:cs typeface="Atkinson Hyperlegible Next"/>
                <a:sym typeface="Atkinson Hyperlegible Next"/>
              </a:rPr>
              <a:t>Glossary of terms (3 of 4)</a:t>
            </a:r>
            <a:endParaRPr sz="2800" b="1">
              <a:latin typeface="Atkinson Hyperlegible Next"/>
              <a:ea typeface="Atkinson Hyperlegible Next"/>
              <a:cs typeface="Atkinson Hyperlegible Next"/>
              <a:sym typeface="Atkinson Hyperlegible Next"/>
            </a:endParaRPr>
          </a:p>
        </p:txBody>
      </p:sp>
      <p:sp>
        <p:nvSpPr>
          <p:cNvPr id="200" name="Glossary list text"/>
          <p:cNvSpPr txBox="1"/>
          <p:nvPr/>
        </p:nvSpPr>
        <p:spPr>
          <a:xfrm>
            <a:off x="960000" y="1252473"/>
            <a:ext cx="3520000" cy="3420000"/>
          </a:xfrm>
          <a:prstGeom prst="rect">
            <a:avLst/>
          </a:prstGeom>
          <a:noFill/>
        </p:spPr>
        <p:txBody>
          <a:bodyPr wrap="square" lIns="91425" tIns="91425" rIns="91425" bIns="91425" anchor="t">
            <a:noAutofit/>
          </a:bodyPr>
          <a:lstStyle/>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Magic link: </a:t>
            </a:r>
            <a:r>
              <a:rPr lang="en-GB" sz="1000">
                <a:solidFill>
                  <a:schemeClr val="dk1"/>
                </a:solidFill>
                <a:latin typeface="Atkinson Hyperlegible Next"/>
                <a:ea typeface="Atkinson Hyperlegible Next"/>
                <a:cs typeface="Atkinson Hyperlegible Next"/>
                <a:sym typeface="Atkinson Hyperlegible Next"/>
              </a:rPr>
              <a:t>A one-time sign-in link sent by email</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Media query: </a:t>
            </a:r>
            <a:r>
              <a:rPr lang="en-GB" sz="1000">
                <a:solidFill>
                  <a:schemeClr val="dk1"/>
                </a:solidFill>
                <a:latin typeface="Atkinson Hyperlegible Next"/>
                <a:ea typeface="Atkinson Hyperlegible Next"/>
                <a:cs typeface="Atkinson Hyperlegible Next"/>
                <a:sym typeface="Atkinson Hyperlegible Next"/>
              </a:rPr>
              <a:t>A rule in CSS that changes how a page looks based on the device or the user's settings</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Modal: </a:t>
            </a:r>
            <a:r>
              <a:rPr lang="en-GB" sz="1000">
                <a:solidFill>
                  <a:schemeClr val="dk1"/>
                </a:solidFill>
                <a:latin typeface="Atkinson Hyperlegible Next"/>
                <a:ea typeface="Atkinson Hyperlegible Next"/>
                <a:cs typeface="Atkinson Hyperlegible Next"/>
                <a:sym typeface="Atkinson Hyperlegible Next"/>
              </a:rPr>
              <a:t>A pop-up window that appears on top of a page and must be closed before you go back to the page</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Motor impairment: </a:t>
            </a:r>
            <a:r>
              <a:rPr lang="en-GB" sz="1000">
                <a:solidFill>
                  <a:schemeClr val="dk1"/>
                </a:solidFill>
                <a:latin typeface="Atkinson Hyperlegible Next"/>
                <a:ea typeface="Atkinson Hyperlegible Next"/>
                <a:cs typeface="Atkinson Hyperlegible Next"/>
                <a:sym typeface="Atkinson Hyperlegible Next"/>
              </a:rPr>
              <a:t>A disability that affects movement, such as tremors or limited use of the hands</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Neurodiversity: </a:t>
            </a:r>
            <a:r>
              <a:rPr lang="en-GB" sz="1000">
                <a:solidFill>
                  <a:schemeClr val="dk1"/>
                </a:solidFill>
                <a:latin typeface="Atkinson Hyperlegible Next"/>
                <a:ea typeface="Atkinson Hyperlegible Next"/>
                <a:cs typeface="Atkinson Hyperlegible Next"/>
                <a:sym typeface="Atkinson Hyperlegible Next"/>
              </a:rPr>
              <a:t>The natural differences in how people's brains work, including autism, ADHD, dyslexia and dyspraxia</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One-time code: </a:t>
            </a:r>
            <a:r>
              <a:rPr lang="en-GB" sz="1000">
                <a:solidFill>
                  <a:schemeClr val="dk1"/>
                </a:solidFill>
                <a:latin typeface="Atkinson Hyperlegible Next"/>
                <a:ea typeface="Atkinson Hyperlegible Next"/>
                <a:cs typeface="Atkinson Hyperlegible Next"/>
                <a:sym typeface="Atkinson Hyperlegible Next"/>
              </a:rPr>
              <a:t>A short code sent by text or app that you use once to sign in</a:t>
            </a:r>
          </a:p>
        </p:txBody>
      </p:sp>
      <p:sp>
        <p:nvSpPr>
          <p:cNvPr id="201" name="Glossary list continued text"/>
          <p:cNvSpPr txBox="1"/>
          <p:nvPr/>
        </p:nvSpPr>
        <p:spPr>
          <a:xfrm>
            <a:off x="4660000" y="1252473"/>
            <a:ext cx="3520000" cy="3420000"/>
          </a:xfrm>
          <a:prstGeom prst="rect">
            <a:avLst/>
          </a:prstGeom>
          <a:noFill/>
        </p:spPr>
        <p:txBody>
          <a:bodyPr wrap="square" lIns="91425" tIns="91425" rIns="91425" bIns="91425" anchor="t">
            <a:noAutofit/>
          </a:bodyPr>
          <a:lstStyle/>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Person-first language: </a:t>
            </a:r>
            <a:r>
              <a:rPr lang="en-GB" sz="1000">
                <a:solidFill>
                  <a:schemeClr val="dk1"/>
                </a:solidFill>
                <a:latin typeface="Atkinson Hyperlegible Next"/>
                <a:ea typeface="Atkinson Hyperlegible Next"/>
                <a:cs typeface="Atkinson Hyperlegible Next"/>
                <a:sym typeface="Atkinson Hyperlegible Next"/>
              </a:rPr>
              <a:t>Putting the person first, such as 'a person with vision loss'</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Persona: </a:t>
            </a:r>
            <a:r>
              <a:rPr lang="en-GB" sz="1000">
                <a:solidFill>
                  <a:schemeClr val="dk1"/>
                </a:solidFill>
                <a:latin typeface="Atkinson Hyperlegible Next"/>
                <a:ea typeface="Atkinson Hyperlegible Next"/>
                <a:cs typeface="Atkinson Hyperlegible Next"/>
                <a:sym typeface="Atkinson Hyperlegible Next"/>
              </a:rPr>
              <a:t>A made-up but realistic person used to test whether a product works for different people</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Photosensitive epilepsy: </a:t>
            </a:r>
            <a:r>
              <a:rPr lang="en-GB" sz="1000">
                <a:solidFill>
                  <a:schemeClr val="dk1"/>
                </a:solidFill>
                <a:latin typeface="Atkinson Hyperlegible Next"/>
                <a:ea typeface="Atkinson Hyperlegible Next"/>
                <a:cs typeface="Atkinson Hyperlegible Next"/>
                <a:sym typeface="Atkinson Hyperlegible Next"/>
              </a:rPr>
              <a:t>Epilepsy where seizures can be triggered by flashing or flickering light</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Reflow: </a:t>
            </a:r>
            <a:r>
              <a:rPr lang="en-GB" sz="1000">
                <a:solidFill>
                  <a:schemeClr val="dk1"/>
                </a:solidFill>
                <a:latin typeface="Atkinson Hyperlegible Next"/>
                <a:ea typeface="Atkinson Hyperlegible Next"/>
                <a:cs typeface="Atkinson Hyperlegible Next"/>
                <a:sym typeface="Atkinson Hyperlegible Next"/>
              </a:rPr>
              <a:t>When a page rearranges itself to fit the screen, so you don't need to scroll sideways</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Screen magnifier: </a:t>
            </a:r>
            <a:r>
              <a:rPr lang="en-GB" sz="1000">
                <a:solidFill>
                  <a:schemeClr val="dk1"/>
                </a:solidFill>
                <a:latin typeface="Atkinson Hyperlegible Next"/>
                <a:ea typeface="Atkinson Hyperlegible Next"/>
                <a:cs typeface="Atkinson Hyperlegible Next"/>
                <a:sym typeface="Atkinson Hyperlegible Next"/>
              </a:rPr>
              <a:t>Software that enlarges part of the screen</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Screen reader: </a:t>
            </a:r>
            <a:r>
              <a:rPr lang="en-GB" sz="1000">
                <a:solidFill>
                  <a:schemeClr val="dk1"/>
                </a:solidFill>
                <a:latin typeface="Atkinson Hyperlegible Next"/>
                <a:ea typeface="Atkinson Hyperlegible Next"/>
                <a:cs typeface="Atkinson Hyperlegible Next"/>
                <a:sym typeface="Atkinson Hyperlegible Next"/>
              </a:rPr>
              <a:t>Software that reads out what is on the screen</a:t>
            </a:r>
          </a:p>
        </p:txBody>
      </p:sp>
      <p:sp>
        <p:nvSpPr>
          <p:cNvPr id="20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2">
                  <a:extLst>
                    <a:ext uri="{A12FA001-AC4F-418D-AE19-62706E023703}">
                      <ahyp:hlinkClr xmlns:ahyp="http://schemas.microsoft.com/office/drawing/2018/hyperlinkcolor" val="tx"/>
                    </a:ext>
                  </a:extLst>
                </a:hlinkClick>
              </a:rPr>
              <a:t>AbiHarrisonNye.dev</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4" name="Decorative box">
            <a:extLst>
              <a:ext uri="{C183D7F6-B498-43B3-948B-1728B52AA6E4}">
                <adec:decorative xmlns:adec="http://schemas.microsoft.com/office/drawing/2017/decorative" val="1"/>
              </a:ext>
            </a:extLst>
          </p:cNvPr>
          <p:cNvSpPr/>
          <p:nvPr/>
        </p:nvSpPr>
        <p:spPr>
          <a:xfrm>
            <a:off x="687150" y="1090369"/>
            <a:ext cx="7769700" cy="3780831"/>
          </a:xfrm>
          <a:prstGeom prst="roundRect">
            <a:avLst>
              <a:gd name="adj" fmla="val 3096"/>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3360"/>
              </a:lnSpc>
              <a:spcBef>
                <a:spcPts val="0"/>
              </a:spcBef>
              <a:spcAft>
                <a:spcPts val="0"/>
              </a:spcAft>
              <a:buSzPts val="990"/>
              <a:buNone/>
            </a:pPr>
            <a:r>
              <a:rPr lang="en-GB" sz="2800" b="1">
                <a:latin typeface="Atkinson Hyperlegible Next"/>
                <a:ea typeface="Atkinson Hyperlegible Next"/>
                <a:cs typeface="Atkinson Hyperlegible Next"/>
                <a:sym typeface="Atkinson Hyperlegible Next"/>
              </a:rPr>
              <a:t>Glossary of terms (4 of 4)</a:t>
            </a:r>
            <a:endParaRPr sz="2800" b="1">
              <a:latin typeface="Atkinson Hyperlegible Next"/>
              <a:ea typeface="Atkinson Hyperlegible Next"/>
              <a:cs typeface="Atkinson Hyperlegible Next"/>
              <a:sym typeface="Atkinson Hyperlegible Next"/>
            </a:endParaRPr>
          </a:p>
        </p:txBody>
      </p:sp>
      <p:sp>
        <p:nvSpPr>
          <p:cNvPr id="200" name="Glossary list text"/>
          <p:cNvSpPr txBox="1"/>
          <p:nvPr/>
        </p:nvSpPr>
        <p:spPr>
          <a:xfrm>
            <a:off x="960000" y="1252473"/>
            <a:ext cx="3520000" cy="3420000"/>
          </a:xfrm>
          <a:prstGeom prst="rect">
            <a:avLst/>
          </a:prstGeom>
          <a:noFill/>
        </p:spPr>
        <p:txBody>
          <a:bodyPr wrap="square" lIns="91425" tIns="91425" rIns="91425" bIns="91425" anchor="t">
            <a:noAutofit/>
          </a:bodyPr>
          <a:lstStyle/>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Semantic HTML: </a:t>
            </a:r>
            <a:r>
              <a:rPr lang="en-GB" sz="1000">
                <a:solidFill>
                  <a:schemeClr val="dk1"/>
                </a:solidFill>
                <a:latin typeface="Atkinson Hyperlegible Next"/>
                <a:ea typeface="Atkinson Hyperlegible Next"/>
                <a:cs typeface="Atkinson Hyperlegible Next"/>
                <a:sym typeface="Atkinson Hyperlegible Next"/>
              </a:rPr>
              <a:t>Using the HTML element that matches the content's meaning, such as </a:t>
            </a:r>
            <a:r>
              <a:rPr lang="en-GB" sz="1000">
                <a:solidFill>
                  <a:srgbClr val="FFFFFF"/>
                </a:solidFill>
                <a:highlight>
                  <a:srgbClr val="263238"/>
                </a:highlight>
                <a:latin typeface="Atkinson Hyperlegible Mono"/>
                <a:ea typeface="Atkinson Hyperlegible Mono"/>
                <a:cs typeface="Atkinson Hyperlegible Mono"/>
                <a:sym typeface="Atkinson Hyperlegible Mono"/>
              </a:rPr>
              <a:t> &lt;button&gt; </a:t>
            </a:r>
            <a:r>
              <a:rPr lang="en-GB" sz="1000">
                <a:solidFill>
                  <a:schemeClr val="dk1"/>
                </a:solidFill>
                <a:latin typeface="Atkinson Hyperlegible Next"/>
                <a:ea typeface="Atkinson Hyperlegible Next"/>
                <a:cs typeface="Atkinson Hyperlegible Next"/>
                <a:sym typeface="Atkinson Hyperlegible Next"/>
              </a:rPr>
              <a:t> for a button</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Shifting left: </a:t>
            </a:r>
            <a:r>
              <a:rPr lang="en-GB" sz="1000">
                <a:solidFill>
                  <a:schemeClr val="dk1"/>
                </a:solidFill>
                <a:latin typeface="Atkinson Hyperlegible Next"/>
                <a:ea typeface="Atkinson Hyperlegible Next"/>
                <a:cs typeface="Atkinson Hyperlegible Next"/>
                <a:sym typeface="Atkinson Hyperlegible Next"/>
              </a:rPr>
              <a:t>Thinking about accessibility at the start of a project rather than the end</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Skip link: </a:t>
            </a:r>
            <a:r>
              <a:rPr lang="en-GB" sz="1000">
                <a:solidFill>
                  <a:schemeClr val="dk1"/>
                </a:solidFill>
                <a:latin typeface="Atkinson Hyperlegible Next"/>
                <a:ea typeface="Atkinson Hyperlegible Next"/>
                <a:cs typeface="Atkinson Hyperlegible Next"/>
                <a:sym typeface="Atkinson Hyperlegible Next"/>
              </a:rPr>
              <a:t>A link at the top of a page that lets keyboard and screen reader users jump past the navigation</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Switch device: </a:t>
            </a:r>
            <a:r>
              <a:rPr lang="en-GB" sz="1000">
                <a:solidFill>
                  <a:schemeClr val="dk1"/>
                </a:solidFill>
                <a:latin typeface="Atkinson Hyperlegible Next"/>
                <a:ea typeface="Atkinson Hyperlegible Next"/>
                <a:cs typeface="Atkinson Hyperlegible Next"/>
                <a:sym typeface="Atkinson Hyperlegible Next"/>
              </a:rPr>
              <a:t>A single button or similar device used to control a computer, for people with limited movement</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Tagged PDF: </a:t>
            </a:r>
            <a:r>
              <a:rPr lang="en-GB" sz="1000">
                <a:solidFill>
                  <a:schemeClr val="dk1"/>
                </a:solidFill>
                <a:latin typeface="Atkinson Hyperlegible Next"/>
                <a:ea typeface="Atkinson Hyperlegible Next"/>
                <a:cs typeface="Atkinson Hyperlegible Next"/>
                <a:sym typeface="Atkinson Hyperlegible Next"/>
              </a:rPr>
              <a:t>A PDF with hidden structure (headings, lists, reading order) that screen readers can use</a:t>
            </a:r>
          </a:p>
        </p:txBody>
      </p:sp>
      <p:sp>
        <p:nvSpPr>
          <p:cNvPr id="201" name="Glossary list continued text"/>
          <p:cNvSpPr txBox="1"/>
          <p:nvPr/>
        </p:nvSpPr>
        <p:spPr>
          <a:xfrm>
            <a:off x="4660000" y="1252473"/>
            <a:ext cx="3520000" cy="3420000"/>
          </a:xfrm>
          <a:prstGeom prst="rect">
            <a:avLst/>
          </a:prstGeom>
          <a:noFill/>
        </p:spPr>
        <p:txBody>
          <a:bodyPr wrap="square" lIns="91425" tIns="91425" rIns="91425" bIns="91425" anchor="t">
            <a:noAutofit/>
          </a:bodyPr>
          <a:lstStyle/>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Tap target: </a:t>
            </a:r>
            <a:r>
              <a:rPr lang="en-GB" sz="1000">
                <a:solidFill>
                  <a:schemeClr val="dk1"/>
                </a:solidFill>
                <a:latin typeface="Atkinson Hyperlegible Next"/>
                <a:ea typeface="Atkinson Hyperlegible Next"/>
                <a:cs typeface="Atkinson Hyperlegible Next"/>
                <a:sym typeface="Atkinson Hyperlegible Next"/>
              </a:rPr>
              <a:t>The area of a button or link you can tap or click</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Tooltip / popover: </a:t>
            </a:r>
            <a:r>
              <a:rPr lang="en-GB" sz="1000">
                <a:solidFill>
                  <a:schemeClr val="dk1"/>
                </a:solidFill>
                <a:latin typeface="Atkinson Hyperlegible Next"/>
                <a:ea typeface="Atkinson Hyperlegible Next"/>
                <a:cs typeface="Atkinson Hyperlegible Next"/>
                <a:sym typeface="Atkinson Hyperlegible Next"/>
              </a:rPr>
              <a:t>A small box of extra information that appears next to an element</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Transcript: </a:t>
            </a:r>
            <a:r>
              <a:rPr lang="en-GB" sz="1000">
                <a:solidFill>
                  <a:schemeClr val="dk1"/>
                </a:solidFill>
                <a:latin typeface="Atkinson Hyperlegible Next"/>
                <a:ea typeface="Atkinson Hyperlegible Next"/>
                <a:cs typeface="Atkinson Hyperlegible Next"/>
                <a:sym typeface="Atkinson Hyperlegible Next"/>
              </a:rPr>
              <a:t>A written version of everything said, and important sounds, in audio or video</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Vestibular disorder: </a:t>
            </a:r>
            <a:r>
              <a:rPr lang="en-GB" sz="1000">
                <a:solidFill>
                  <a:schemeClr val="dk1"/>
                </a:solidFill>
                <a:latin typeface="Atkinson Hyperlegible Next"/>
                <a:ea typeface="Atkinson Hyperlegible Next"/>
                <a:cs typeface="Atkinson Hyperlegible Next"/>
                <a:sym typeface="Atkinson Hyperlegible Next"/>
              </a:rPr>
              <a:t>An inner-ear condition that affects balance, which motion on screen can make worse</a:t>
            </a:r>
          </a:p>
          <a:p>
            <a:pPr marL="0" indent="0">
              <a:lnSpc>
                <a:spcPts val="1150"/>
              </a:lnSpc>
              <a:spcBef>
                <a:spcPts val="0"/>
              </a:spcBef>
              <a:spcAft>
                <a:spcPts val="600"/>
              </a:spcAft>
              <a:buNone/>
            </a:pPr>
            <a:r>
              <a:rPr lang="en-GB" sz="1000" b="1">
                <a:solidFill>
                  <a:schemeClr val="dk1"/>
                </a:solidFill>
                <a:latin typeface="Atkinson Hyperlegible Next"/>
                <a:ea typeface="Atkinson Hyperlegible Next"/>
                <a:cs typeface="Atkinson Hyperlegible Next"/>
                <a:sym typeface="Atkinson Hyperlegible Next"/>
              </a:rPr>
              <a:t>Voice control: </a:t>
            </a:r>
            <a:r>
              <a:rPr lang="en-GB" sz="1000">
                <a:solidFill>
                  <a:schemeClr val="dk1"/>
                </a:solidFill>
                <a:latin typeface="Atkinson Hyperlegible Next"/>
                <a:ea typeface="Atkinson Hyperlegible Next"/>
                <a:cs typeface="Atkinson Hyperlegible Next"/>
                <a:sym typeface="Atkinson Hyperlegible Next"/>
              </a:rPr>
              <a:t>Controlling a device by speaking commands</a:t>
            </a:r>
          </a:p>
        </p:txBody>
      </p:sp>
      <p:sp>
        <p:nvSpPr>
          <p:cNvPr id="20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2">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TotalTime>
  <Words>12142</Words>
  <Application>Microsoft Macintosh PowerPoint</Application>
  <PresentationFormat>On-screen Show (16:9)</PresentationFormat>
  <Paragraphs>883</Paragraphs>
  <Slides>66</Slides>
  <Notes>30</Notes>
  <HiddenSlides>66</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66</vt:i4>
      </vt:variant>
    </vt:vector>
  </HeadingPairs>
  <TitlesOfParts>
    <vt:vector size="70" baseType="lpstr">
      <vt:lpstr>Arial</vt:lpstr>
      <vt:lpstr>Atkinson Hyperlegible Mono</vt:lpstr>
      <vt:lpstr>Atkinson Hyperlegible Next</vt:lpstr>
      <vt:lpstr>Simple Light</vt:lpstr>
      <vt:lpstr>Accessible Authentication</vt:lpstr>
      <vt:lpstr>Accessible Links</vt:lpstr>
      <vt:lpstr>Accessible PDFs</vt:lpstr>
      <vt:lpstr>Accessibility Debt</vt:lpstr>
      <vt:lpstr>Accessibility Overlays</vt:lpstr>
      <vt:lpstr>Accessibility Testing</vt:lpstr>
      <vt:lpstr>Alt Text</vt:lpstr>
      <vt:lpstr>ARIA</vt:lpstr>
      <vt:lpstr>ASCII Art</vt:lpstr>
      <vt:lpstr>Assistive Technology (Beyond Screen Readers)</vt:lpstr>
      <vt:lpstr>Basic Accessibility Testing</vt:lpstr>
      <vt:lpstr>Breadcrumbs &amp; Wayfinding</vt:lpstr>
      <vt:lpstr>Buttons</vt:lpstr>
      <vt:lpstr>Captions &amp; Transcripts</vt:lpstr>
      <vt:lpstr>Carousels &amp; Sliders</vt:lpstr>
      <vt:lpstr>Colour Blindness</vt:lpstr>
      <vt:lpstr>Colour-blind Series: Protanopia</vt:lpstr>
      <vt:lpstr>Colour-blind Series: Deuteranopia</vt:lpstr>
      <vt:lpstr>Colour-blind Series: Tritanopia</vt:lpstr>
      <vt:lpstr>Colour-blind Series: Anomalous Trichromacy</vt:lpstr>
      <vt:lpstr>Colour-blind Series: The Rarer Types</vt:lpstr>
      <vt:lpstr>Colour Contrast</vt:lpstr>
      <vt:lpstr>Consistency</vt:lpstr>
      <vt:lpstr>Dark Mode</vt:lpstr>
      <vt:lpstr>Device Orientation</vt:lpstr>
      <vt:lpstr>Error Messages &amp; Validation</vt:lpstr>
      <vt:lpstr>Flashing &amp; Photosensitivity</vt:lpstr>
      <vt:lpstr>Focus States</vt:lpstr>
      <vt:lpstr>Focus Traps</vt:lpstr>
      <vt:lpstr>Fonts</vt:lpstr>
      <vt:lpstr>Forms</vt:lpstr>
      <vt:lpstr>Good Alt Text</vt:lpstr>
      <vt:lpstr>Head Pointer</vt:lpstr>
      <vt:lpstr>Headings</vt:lpstr>
      <vt:lpstr>Hover States</vt:lpstr>
      <vt:lpstr>Inclusive Language</vt:lpstr>
      <vt:lpstr>Keyboard Only</vt:lpstr>
      <vt:lpstr>Landmarks &amp; Roles</vt:lpstr>
      <vt:lpstr>Link Text</vt:lpstr>
      <vt:lpstr>Meetings</vt:lpstr>
      <vt:lpstr>Modals</vt:lpstr>
      <vt:lpstr>Neurodiversity &amp; Inclusive Design</vt:lpstr>
      <vt:lpstr>Personas</vt:lpstr>
      <vt:lpstr>Prefers-reduced-motion</vt:lpstr>
      <vt:lpstr>Presentations</vt:lpstr>
      <vt:lpstr>QR Codes</vt:lpstr>
      <vt:lpstr>Screen Reader Only Styling</vt:lpstr>
      <vt:lpstr>Screen Readers</vt:lpstr>
      <vt:lpstr>Shifting Left</vt:lpstr>
      <vt:lpstr>Social Media: Alt Text</vt:lpstr>
      <vt:lpstr>Social Media: Custom Fonts</vt:lpstr>
      <vt:lpstr>Social Media: Emojis</vt:lpstr>
      <vt:lpstr>Social Media: Hashtags</vt:lpstr>
      <vt:lpstr>Tap Targets</vt:lpstr>
      <vt:lpstr>Temporary &amp; Situational Disabilities</vt:lpstr>
      <vt:lpstr>Text Alternatives for Complex Images</vt:lpstr>
      <vt:lpstr>Time Limits</vt:lpstr>
      <vt:lpstr>Tooltips &amp; Popovers</vt:lpstr>
      <vt:lpstr>Touch Gestures</vt:lpstr>
      <vt:lpstr>Zooming</vt:lpstr>
      <vt:lpstr>Glossary of abbreviations (1 of 2)</vt:lpstr>
      <vt:lpstr>Glossary of abbreviations (2 of 2)</vt:lpstr>
      <vt:lpstr>Glossary of terms (1 of 4)</vt:lpstr>
      <vt:lpstr>Glossary of terms (2 of 4)</vt:lpstr>
      <vt:lpstr>Glossary of terms (3 of 4)</vt:lpstr>
      <vt:lpstr>Glossary of terms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Accessibility Highlights</dc:title>
  <dc:subject>Inclusion Toolkit</dc:subject>
  <dc:creator>Abi Harrison-Nye</dc:creator>
  <cp:lastModifiedBy>Abi Harrison-Nye</cp:lastModifiedBy>
  <dc:language>en-GB</dc:language>
</cp:coreProperties>
</file>