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trictFirstAndLastChars="0" autoCompressPictures="0">
  <p:sldMasterIdLst>
    <p:sldMasterId id="2147483648" r:id="rId1"/>
  </p:sldMasterIdLst>
  <p:notesMasterIdLst>
    <p:notesMasterId r:id="rId68"/>
  </p:notesMasterIdLst>
  <p:sldIdLst>
    <p:sldId id="261" r:id="rId7"/>
  </p:sldIdLst>
  <p:sldSz cx="9144000" cy="5143500" type="screen16x9"/>
  <p:notesSz cx="6858000" cy="9144000"/>
  <p:embeddedFontLst>
    <p:embeddedFont>
      <p:font typeface="Atkinson Hyperlegible Next" pitchFamily="2" charset="0"/>
      <p:regular r:id="rId82"/>
      <p:bold r:id="rId83"/>
      <p:italic r:id="rId84"/>
      <p:boldItalic r:id="rId85"/>
    </p:embeddedFont>
    <p:embeddedFont>
      <p:font typeface="Atkinson Hyperlegible Mono"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g7gmpWS01QsrNt1/qhgKlUv7n0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8" Type="http://schemas.openxmlformats.org/officeDocument/2006/relationships/notesMaster" Target="notesMasters/notesMaster1.xml"/><Relationship Id="rId79" Type="http://schemas.openxmlformats.org/officeDocument/2006/relationships/viewProps" Target="viewProps.xml"/><Relationship Id="rId77" Type="http://customschemas.google.com/relationships/presentationmetadata" Target="metadata"/><Relationship Id="rId80" Type="http://schemas.openxmlformats.org/officeDocument/2006/relationships/theme" Target="theme/theme1.xml"/><Relationship Id="rId1" Type="http://schemas.openxmlformats.org/officeDocument/2006/relationships/slideMaster" Target="slideMasters/slideMaster1.xml"/><Relationship Id="rId78" Type="http://schemas.openxmlformats.org/officeDocument/2006/relationships/presProps" Target="presProps.xml"/><Relationship Id="rId81" Type="http://schemas.openxmlformats.org/officeDocument/2006/relationships/tableStyles" Target="tableStyles.xml"/><Relationship Id="rId7" Type="http://schemas.openxmlformats.org/officeDocument/2006/relationships/slide" Target="slides/slide6.xml"/><Relationship Id="rId82" Type="http://schemas.openxmlformats.org/officeDocument/2006/relationships/font" Target="fonts/AtkinsonHyperlegibleNext-Regular.fntdata"/><Relationship Id="rId83" Type="http://schemas.openxmlformats.org/officeDocument/2006/relationships/font" Target="fonts/AtkinsonHyperlegibleNext-Bold.fntdata"/><Relationship Id="rId84" Type="http://schemas.openxmlformats.org/officeDocument/2006/relationships/font" Target="fonts/AtkinsonHyperlegibleNext-Italic.fntdata"/><Relationship Id="rId85" Type="http://schemas.openxmlformats.org/officeDocument/2006/relationships/font" Target="fonts/AtkinsonHyperlegibleNext-BoldItalic.fntdata"/><Relationship Id="rId86" Type="http://schemas.openxmlformats.org/officeDocument/2006/relationships/font" Target="fonts/AtkinsonHyperlegibleMono-Regular.fntdata"/><Relationship Id="rId87" Type="http://schemas.openxmlformats.org/officeDocument/2006/relationships/font" Target="fonts/AtkinsonHyperlegibleMono-Bold.fntdata"/><Relationship Id="rId88" Type="http://schemas.openxmlformats.org/officeDocument/2006/relationships/font" Target="fonts/AtkinsonHyperlegibleMono-Italic.fntdata"/><Relationship Id="rId89" Type="http://schemas.openxmlformats.org/officeDocument/2006/relationships/font" Target="fonts/AtkinsonHyperlegibleMon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notesStyle>
</p:notesMaster>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fd3628c0bb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122" name="Google Shape;122;g3fd3628c0bb_0_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tkinson Hyperlegible Next"/>
                <a:ea typeface="Atkinson Hyperlegible Next"/>
                <a:cs typeface="Atkinson Hyperlegible Next"/>
                <a:sym typeface="Atkinson Hyperlegible Next"/>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s://vispero.com/resources/accessibility-testing/" TargetMode="External"/><Relationship Id="rId5" Type="http://schemas.openxmlformats.org/officeDocument/2006/relationships/hyperlink" Target="https://www.smashingmagazine.com/2018/09/importance-manual-accessibility-testing/" TargetMode="External"/><Relationship Id="rId4" Type="http://schemas.openxmlformats.org/officeDocument/2006/relationships/hyperlink" Target="https://moldstud.com/articles/p-best-practices-for-accessibility-testing" TargetMode="External"/><Relationship Id="rId7" Type="http://schemas.openxmlformats.org/officeDocument/2006/relationships/hyperlink" Target="https://abiharrisonnye.dev" TargetMode="External"/></Relationships>
</file>

<file path=ppt/slides/slide6.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23"/>
        <p:cNvGrpSpPr/>
        <p:nvPr/>
      </p:nvGrpSpPr>
      <p:grpSpPr>
        <a:xfrm>
          <a:off x="0" y="0"/>
          <a:ext cx="0" cy="0"/>
          <a:chOff x="0" y="0"/>
          <a:chExt cx="0" cy="0"/>
        </a:xfrm>
      </p:grpSpPr>
      <p:sp>
        <p:nvSpPr>
          <p:cNvPr id="124"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26"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29"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25"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Accessibility Testing</a:t>
            </a:r>
            <a:endParaRPr sz="4000" b="1">
              <a:latin typeface="Atkinson Hyperlegible Next"/>
              <a:ea typeface="Atkinson Hyperlegible Next"/>
              <a:cs typeface="Atkinson Hyperlegible Next"/>
              <a:sym typeface="Atkinson Hyperlegible Next"/>
            </a:endParaRPr>
          </a:p>
        </p:txBody>
      </p:sp>
      <p:sp>
        <p:nvSpPr>
          <p:cNvPr id="127"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28"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Accessibility Testing is the process of checking a digital product to ensure it can be used by people with disabilities. Its purpose is to find and fix barriers before your users do. Without testing, you’re guessing if your product works for everyone. This can lead to significant problems, such as:</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People using screen readers or keyboards are blocked from completing tasks</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Users with disabilities face a broken or frustrating product</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Your product may fail to meet legal requirements based on WCAG</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Problems found after launch are much harder and more expensive to fix</a:t>
            </a:r>
            <a:endParaRPr sz="1000">
              <a:solidFill>
                <a:schemeClr val="dk1"/>
              </a:solidFill>
              <a:latin typeface="Atkinson Hyperlegible Next"/>
              <a:ea typeface="Atkinson Hyperlegible Next"/>
              <a:cs typeface="Atkinson Hyperlegible Next"/>
              <a:sym typeface="Atkinson Hyperlegible Next"/>
            </a:endParaRPr>
          </a:p>
        </p:txBody>
      </p:sp>
      <p:sp>
        <p:nvSpPr>
          <p:cNvPr id="130"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31"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An effective strategy combines three testing methods:</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Automated software scans code for basic flaws, but it only finds about 30% of issues</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Manual testing relies on humans to check complex areas, including keyboard navigation, zoom levels, and screen reader support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User testing gathers feedback from people with disabilities, which is the only way to prove a site is 'truly usable'</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32"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33"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Best Practices for Accessibility Testing - A Comprehensive Guide</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The Importance Of Manual Accessibility Testing</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6"/>
              </a:rPr>
              <a:t>Accessibility Testing: How It Works and Why It’s Important</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134"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ore.xml><?xml version="1.0" encoding="utf-8"?>
<cp:coreProperties xmlns:cp="http://schemas.openxmlformats.org/package/2006/metadata/core-properties" xmlns:dc="http://purl.org/dc/elements/1.1/" xmlns:dcterms="http://purl.org/dc/terms/" xmlns:xsi="http://www.w3.org/2001/XMLSchema-instance">
  <dc:title>Accessibility Testing</dc:title>
  <dc:subject>Inclusion Toolkit</dc:subject>
  <dc:creator>Abi Harrison-Nye</dc:creator>
  <cp:lastModifiedBy>Abi Harrison-Nye</cp:lastModifiedBy>
  <dc:language>en-GB</dc:language>
</cp:coreProperties>
</file>