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86" r:id="rId9"/>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9" Type="http://schemas.openxmlformats.org/officeDocument/2006/relationships/slide" Target="slides/slide8.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8.xml.rels><?xml version="1.0" encoding="UTF-8" standalone="yes"?>
<Relationships xmlns="http://schemas.openxmlformats.org/package/2006/relationships"><Relationship Id="rId8" Type="http://schemas.openxmlformats.org/officeDocument/2006/relationships/hyperlink" Target="https://developer.mozilla.org/en-US/docs/Web/Accessibility/ARIA/Reference/Roles" TargetMode="External"/><Relationship Id="rId3" Type="http://schemas.openxmlformats.org/officeDocument/2006/relationships/hyperlink" Target="https://w3c.github.io/using-aria/#rule1" TargetMode="External"/><Relationship Id="rId7" Type="http://schemas.openxmlformats.org/officeDocument/2006/relationships/hyperlink" Target="https://www.smashingmagazine.com/2025/06/what-i-wish-someone-told-me-aria/" TargetMode="External"/><Relationship Id="rId1" Type="http://schemas.openxmlformats.org/officeDocument/2006/relationships/slideLayout" Target="../slideLayouts/slideLayout1.xml"/><Relationship Id="rId6" Type="http://schemas.openxmlformats.org/officeDocument/2006/relationships/hyperlink" Target="https://martijnhols.nl/blog/accessibility-essentials-every-front-end-developer-should-know#aria-attributes" TargetMode="External"/><Relationship Id="rId5" Type="http://schemas.openxmlformats.org/officeDocument/2006/relationships/hyperlink" Target="https://developer.mozilla.org/en-US/docs/Web/Accessibility/ARIA/Reference/Attributes" TargetMode="External"/><Relationship Id="rId4" Type="http://schemas.openxmlformats.org/officeDocument/2006/relationships/hyperlink" Target="https://developer.mozilla.org/en-US/docs/Web/Accessibility/ARIA" TargetMode="External"/><Relationship Id="rId9" Type="http://schemas.openxmlformats.org/officeDocument/2006/relationships/hyperlink" Target="https://abiharrisonnye.dev" TargetMode="External"/></Relationships>
</file>

<file path=ppt/slides/slide8.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ARIA</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ARIA stands for 'Accessible Rich Internet Applications'. ARIA is a set of roles and attributes that enable the web to be more accessible for users with disabilities. ARIA adds to HTML. It lets common web app interactions be passed to assistive technologies when there is no other way to do this.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b="1">
                <a:solidFill>
                  <a:schemeClr val="dk1"/>
                </a:solidFill>
                <a:latin typeface="Atkinson Hyperlegible Next"/>
                <a:ea typeface="Atkinson Hyperlegible Next"/>
                <a:cs typeface="Atkinson Hyperlegible Next"/>
                <a:sym typeface="Atkinson Hyperlegible Next"/>
              </a:rPr>
              <a:t>NOTE</a:t>
            </a:r>
            <a:r>
              <a:rPr lang="en-GB" sz="1000">
                <a:solidFill>
                  <a:schemeClr val="dk1"/>
                </a:solidFill>
                <a:latin typeface="Atkinson Hyperlegible Next"/>
                <a:ea typeface="Atkinson Hyperlegible Next"/>
                <a:cs typeface="Atkinson Hyperlegible Next"/>
                <a:sym typeface="Atkinson Hyperlegible Next"/>
              </a:rPr>
              <a:t>: Not using ARIA is always better than using ARIA badly. Bad use of ARIA can completely mess up a website for users of assistive technology. ARIA attributes should only be used as a last resort when semantic elements can't achieve the desired result.</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aria-label </a:t>
            </a:r>
            <a:r>
              <a:rPr lang="en-GB" sz="1000" dirty="0">
                <a:solidFill>
                  <a:schemeClr val="dk1"/>
                </a:solidFill>
                <a:latin typeface="Atkinson Hyperlegible Next"/>
                <a:ea typeface="Atkinson Hyperlegible Next"/>
                <a:cs typeface="Atkinson Hyperlegible Next"/>
                <a:sym typeface="Atkinson Hyperlegible Next"/>
              </a:rPr>
              <a:t> &amp;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labelledby</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t>
            </a:r>
            <a:r>
              <a:rPr lang="en-GB" sz="1000" dirty="0">
                <a:solidFill>
                  <a:schemeClr val="dk1"/>
                </a:solidFill>
                <a:latin typeface="Atkinson Hyperlegible Next"/>
                <a:ea typeface="Atkinson Hyperlegible Next"/>
                <a:cs typeface="Atkinson Hyperlegible Next"/>
                <a:sym typeface="Atkinson Hyperlegible Next"/>
              </a:rPr>
              <a:t>: Adds an accessible label to elements that do not have visible text. For example, a search button with only an icon should include an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aria-label </a:t>
            </a:r>
            <a:r>
              <a:rPr lang="en-GB" sz="1000" dirty="0">
                <a:solidFill>
                  <a:schemeClr val="dk1"/>
                </a:solidFill>
                <a:latin typeface="Atkinson Hyperlegible Next"/>
                <a:ea typeface="Atkinson Hyperlegible Next"/>
                <a:cs typeface="Atkinson Hyperlegible Next"/>
                <a:sym typeface="Atkinson Hyperlegible Next"/>
              </a:rPr>
              <a:t> clarifying it. Use it on interactive elements or landmarks, not plain divs or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aria-hidden </a:t>
            </a:r>
            <a:r>
              <a:rPr lang="en-GB" sz="1000" dirty="0">
                <a:solidFill>
                  <a:schemeClr val="dk1"/>
                </a:solidFill>
                <a:latin typeface="Atkinson Hyperlegible Next"/>
                <a:ea typeface="Atkinson Hyperlegible Next"/>
                <a:cs typeface="Atkinson Hyperlegible Next"/>
                <a:sym typeface="Atkinson Hyperlegible Next"/>
              </a:rPr>
              <a:t>: Hides elements from screen readers without removing them visually. This is ideal for decorative or redundant elements</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ARIA roles add semantic meaning to content. These should be avoided when there is semantic HTML that can provide the same meaning (e.g. don't use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role=</a:t>
            </a:r>
            <a:r>
              <a:rPr lang="en-GB" sz="1000" dirty="0" err="1">
                <a:solidFill>
                  <a:srgbClr val="FFFFFF"/>
                </a:solidFill>
                <a:highlight>
                  <a:srgbClr val="263238"/>
                </a:highlight>
                <a:latin typeface="Atkinson Hyperlegible Mono"/>
                <a:ea typeface="Atkinson Hyperlegible Mono"/>
                <a:cs typeface="Atkinson Hyperlegible Mono"/>
                <a:sym typeface="Atkinson Hyperlegible Mono"/>
              </a:rPr>
              <a:t>listitem</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a:t>
            </a:r>
            <a:r>
              <a:rPr lang="en-GB" sz="1000" dirty="0">
                <a:solidFill>
                  <a:schemeClr val="dk1"/>
                </a:solidFill>
                <a:latin typeface="Atkinson Hyperlegible Next"/>
                <a:ea typeface="Atkinson Hyperlegible Next"/>
                <a:cs typeface="Atkinson Hyperlegible Next"/>
                <a:sym typeface="Atkinson Hyperlegible Next"/>
              </a:rPr>
              <a:t> and instead use an </a:t>
            </a:r>
            <a:r>
              <a:rPr lang="en-GB" sz="1000" dirty="0">
                <a:solidFill>
                  <a:srgbClr val="FFFFFF"/>
                </a:solidFill>
                <a:highlight>
                  <a:srgbClr val="263238"/>
                </a:highlight>
                <a:latin typeface="Atkinson Hyperlegible Mono"/>
                <a:ea typeface="Atkinson Hyperlegible Mono"/>
                <a:cs typeface="Atkinson Hyperlegible Mono"/>
                <a:sym typeface="Atkinson Hyperlegible Mono"/>
              </a:rPr>
              <a:t> &lt;li&gt; </a:t>
            </a:r>
            <a:r>
              <a:rPr lang="en-GB" sz="1000" dirty="0">
                <a:solidFill>
                  <a:schemeClr val="dk1"/>
                </a:solidFill>
                <a:latin typeface="Atkinson Hyperlegible Next"/>
                <a:ea typeface="Atkinson Hyperlegible Next"/>
                <a:cs typeface="Atkinson Hyperlegible Next"/>
                <a:sym typeface="Atkinson Hyperlegible Next"/>
              </a:rPr>
              <a:t>)</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19000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W3C - Rules of ARIA</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mdn web docs - ARIA</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List of ARIA attributes</a:t>
            </a:r>
          </a:p>
        </p:txBody>
      </p:sp>
      <p:sp>
        <p:nvSpPr>
          <p:cNvPr id="999" name="Useful links text"/>
          <p:cNvSpPr txBox="1"/>
          <p:nvPr/>
        </p:nvSpPr>
        <p:spPr>
          <a:xfrm>
            <a:off x="4193050" y="4153850"/>
            <a:ext cx="42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dirty="0">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Accessibility essentials every front-end developer should know</a:t>
            </a:r>
          </a:p>
          <a:p>
            <a:pPr marL="0" lvl="0" indent="0" algn="l" rtl="0">
              <a:lnSpc>
                <a:spcPts val="1400"/>
              </a:lnSpc>
              <a:spcBef>
                <a:spcPts val="0"/>
              </a:spcBef>
              <a:spcAft>
                <a:spcPts val="0"/>
              </a:spcAft>
              <a:buNone/>
            </a:pPr>
            <a:r>
              <a:rPr lang="en-GB" sz="1000" u="sng" dirty="0">
                <a:solidFill>
                  <a:schemeClr val="accent5"/>
                </a:solidFill>
                <a:latin typeface="Atkinson Hyperlegible Next"/>
                <a:ea typeface="Atkinson Hyperlegible Next"/>
                <a:cs typeface="Atkinson Hyperlegible Next"/>
                <a:sym typeface="Atkinson Hyperlegible Next"/>
                <a:hlinkClick r:id="rId7">
                  <a:extLst>
                    <a:ext uri="{A12FA001-AC4F-418D-AE19-62706E023703}">
                      <ahyp:hlinkClr xmlns:ahyp="http://schemas.microsoft.com/office/drawing/2018/hyperlinkcolor" val="tx"/>
                    </a:ext>
                  </a:extLst>
                </a:hlinkClick>
              </a:rPr>
              <a:t>What I Wish Someone Told Me When I Was Getting Into ARIA</a:t>
            </a:r>
          </a:p>
          <a:p>
            <a:pPr marL="0" lvl="0" indent="0" algn="l" rtl="0">
              <a:lnSpc>
                <a:spcPts val="1400"/>
              </a:lnSpc>
              <a:spcBef>
                <a:spcPts val="0"/>
              </a:spcBef>
              <a:spcAft>
                <a:spcPts val="0"/>
              </a:spcAft>
              <a:buNone/>
            </a:pPr>
            <a:r>
              <a:rPr lang="en-GB" sz="1000" u="sng" dirty="0">
                <a:solidFill>
                  <a:schemeClr val="accent5"/>
                </a:solidFill>
                <a:latin typeface="Atkinson Hyperlegible Next"/>
                <a:ea typeface="Atkinson Hyperlegible Next"/>
                <a:cs typeface="Atkinson Hyperlegible Next"/>
                <a:sym typeface="Atkinson Hyperlegible Next"/>
                <a:hlinkClick r:id="rId8">
                  <a:extLst>
                    <a:ext uri="{A12FA001-AC4F-418D-AE19-62706E023703}">
                      <ahyp:hlinkClr xmlns:ahyp="http://schemas.microsoft.com/office/drawing/2018/hyperlinkcolor" val="tx"/>
                    </a:ext>
                  </a:extLst>
                </a:hlinkClick>
              </a:rPr>
              <a:t>List of ARIA roles</a:t>
            </a:r>
          </a:p>
        </p:txBody>
      </p:sp>
      <p:sp>
        <p:nvSpPr>
          <p:cNvPr id="1000"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9">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ARIA</dc:title>
  <dc:subject>Inclusion Toolkit</dc:subject>
  <dc:creator>Abi Harrison-Nye</dc:creator>
  <cp:lastModifiedBy>Abi Harrison-Nye</cp:lastModifiedBy>
  <dc:language>en-GB</dc:language>
</cp:coreProperties>
</file>