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trictFirstAndLastChars="0" autoCompressPictures="0">
  <p:sldMasterIdLst>
    <p:sldMasterId id="2147483648" r:id="rId1"/>
  </p:sldMasterIdLst>
  <p:notesMasterIdLst>
    <p:notesMasterId r:id="rId68"/>
  </p:notesMasterIdLst>
  <p:sldIdLst>
    <p:sldId id="289" r:id="rId18"/>
  </p:sldIdLst>
  <p:sldSz cx="9144000" cy="5143500" type="screen16x9"/>
  <p:notesSz cx="6858000" cy="9144000"/>
  <p:embeddedFontLst>
    <p:embeddedFont>
      <p:font typeface="Atkinson Hyperlegible Next" pitchFamily="2" charset="0"/>
      <p:regular r:id="rId82"/>
      <p:bold r:id="rId83"/>
      <p:italic r:id="rId84"/>
      <p:boldItalic r:id="rId85"/>
    </p:embeddedFont>
    <p:embeddedFont>
      <p:font typeface="Atkinson Hyperlegible Mono" pitchFamily="2" charset="0"/>
      <p:regular r:id="rId86"/>
      <p:bold r:id="rId87"/>
      <p:italic r:id="rId88"/>
      <p:boldItalic r:id="rId8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7" roundtripDataSignature="AMtx7mg7gmpWS01QsrNt1/qhgKlUv7n0t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5"/>
  </p:normalViewPr>
  <p:slideViewPr>
    <p:cSldViewPr snapToGrid="0">
      <p:cViewPr varScale="1">
        <p:scale>
          <a:sx n="159" d="100"/>
          <a:sy n="159" d="100"/>
        </p:scale>
        <p:origin x="824" y="17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8" Type="http://schemas.openxmlformats.org/officeDocument/2006/relationships/notesMaster" Target="notesMasters/notesMaster1.xml"/><Relationship Id="rId79" Type="http://schemas.openxmlformats.org/officeDocument/2006/relationships/viewProps" Target="viewProps.xml"/><Relationship Id="rId77" Type="http://customschemas.google.com/relationships/presentationmetadata" Target="metadata"/><Relationship Id="rId80" Type="http://schemas.openxmlformats.org/officeDocument/2006/relationships/theme" Target="theme/theme1.xml"/><Relationship Id="rId1" Type="http://schemas.openxmlformats.org/officeDocument/2006/relationships/slideMaster" Target="slideMasters/slideMaster1.xml"/><Relationship Id="rId78" Type="http://schemas.openxmlformats.org/officeDocument/2006/relationships/presProps" Target="presProps.xml"/><Relationship Id="rId81" Type="http://schemas.openxmlformats.org/officeDocument/2006/relationships/tableStyles" Target="tableStyles.xml"/><Relationship Id="rId18" Type="http://schemas.openxmlformats.org/officeDocument/2006/relationships/slide" Target="slides/slide17.xml"/><Relationship Id="rId82" Type="http://schemas.openxmlformats.org/officeDocument/2006/relationships/font" Target="fonts/AtkinsonHyperlegibleNext-Regular.fntdata"/><Relationship Id="rId83" Type="http://schemas.openxmlformats.org/officeDocument/2006/relationships/font" Target="fonts/AtkinsonHyperlegibleNext-Bold.fntdata"/><Relationship Id="rId84" Type="http://schemas.openxmlformats.org/officeDocument/2006/relationships/font" Target="fonts/AtkinsonHyperlegibleNext-Italic.fntdata"/><Relationship Id="rId85" Type="http://schemas.openxmlformats.org/officeDocument/2006/relationships/font" Target="fonts/AtkinsonHyperlegibleNext-BoldItalic.fntdata"/><Relationship Id="rId86" Type="http://schemas.openxmlformats.org/officeDocument/2006/relationships/font" Target="fonts/AtkinsonHyperlegibleMono-Regular.fntdata"/><Relationship Id="rId87" Type="http://schemas.openxmlformats.org/officeDocument/2006/relationships/font" Target="fonts/AtkinsonHyperlegibleMono-Bold.fntdata"/><Relationship Id="rId88" Type="http://schemas.openxmlformats.org/officeDocument/2006/relationships/font" Target="fonts/AtkinsonHyperlegibleMono-Italic.fntdata"/><Relationship Id="rId89" Type="http://schemas.openxmlformats.org/officeDocument/2006/relationships/font" Target="fonts/AtkinsonHyperlegibleMono-Bold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GB"/>
          </a:p>
        </p:txBody>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tkinson Hyperlegible Next"/>
                <a:ea typeface="Atkinson Hyperlegible Next"/>
                <a:cs typeface="Atkinson Hyperlegible Next"/>
                <a:sym typeface="Atkinson Hyperlegible Next"/>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logo.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900" name="Title box">
            <a:extLst>
              <a:ext uri="{C183D7F6-B498-43B3-948B-1728B52AA6E4}">
                <adec:decorative xmlns:adec="http://schemas.microsoft.com/office/drawing/2017/decorative" val="1"/>
              </a:ext>
            </a:extLst>
          </p:cNvPr>
          <p:cNvSpPr/>
          <p:nvPr userDrawn="1"/>
        </p:nvSpPr>
        <p:spPr>
          <a:xfrm>
            <a:off x="1371600" y="231683"/>
            <a:ext cx="6400800" cy="731520"/>
          </a:xfrm>
          <a:prstGeom prst="roundRect">
            <a:avLst>
              <a:gd name="adj" fmla="val 16000"/>
            </a:avLst>
          </a:prstGeom>
          <a:solidFill>
            <a:srgbClr val="FFFFFF"/>
          </a:solidFill>
          <a:ln w="28575">
            <a:solidFill>
              <a:srgbClr val="5B2A99"/>
            </a:solidFill>
          </a:ln>
        </p:spPr>
        <p:txBody>
          <a:bodyPr/>
          <a:lstStyle/>
          <a:p>
            <a:endParaRPr lang="en-GB"/>
          </a:p>
        </p:txBody>
      </p:sp>
      <p:pic>
        <p:nvPicPr>
          <p:cNvPr id="901" name="Logo" descr="">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42900" y="231683"/>
            <a:ext cx="731520" cy="731520"/>
          </a:xfrm>
          <a:prstGeom prst="rect">
            <a:avLst/>
          </a:prstGeom>
        </p:spPr>
      </p:pic>
      <p:sp>
        <p:nvSpPr>
          <p:cNvPr id="902" name="Name"/>
          <p:cNvSpPr txBox="1"/>
          <p:nvPr userDrawn="1"/>
        </p:nvSpPr>
        <p:spPr>
          <a:xfrm>
            <a:off x="7818120" y="231683"/>
            <a:ext cx="1188720" cy="731520"/>
          </a:xfrm>
          <a:prstGeom prst="rect">
            <a:avLst/>
          </a:prstGeom>
          <a:noFill/>
        </p:spPr>
        <p:txBody>
          <a:bodyPr wrap="square" lIns="0" tIns="0" rIns="0" bIns="0" anchor="ctr">
            <a:noAutofit/>
          </a:bodyPr>
          <a:lstStyle/>
          <a:p>
            <a:pPr algn="r"/>
            <a:r>
              <a:rPr lang="en-GB" sz="1400" b="1">
                <a:solidFill>
                  <a:srgbClr val="3F1A70"/>
                </a:solidFill>
                <a:latin typeface="Atkinson Hyperlegible Next"/>
                <a:cs typeface="Atkinson Hyperlegible Next"/>
              </a:rPr>
              <a:t>Abi</a:t>
            </a:r>
            <a:br>
              <a:rPr lang="en-GB" sz="1400" b="1">
                <a:solidFill>
                  <a:srgbClr val="3F1A70"/>
                </a:solidFill>
                <a:latin typeface="Atkinson Hyperlegible Next"/>
                <a:cs typeface="Atkinson Hyperlegible Next"/>
              </a:rPr>
            </a:br>
            <a:r>
              <a:rPr lang="en-GB" sz="1400" b="1">
                <a:solidFill>
                  <a:srgbClr val="3F1A70"/>
                </a:solidFill>
                <a:latin typeface="Atkinson Hyperlegible Next"/>
                <a:cs typeface="Atkinson Hyperlegible Next"/>
              </a:rPr>
              <a:t>Harrison-Nye</a:t>
            </a:r>
          </a:p>
        </p:txBody>
      </p:sp>
      <p:sp>
        <p:nvSpPr>
          <p:cNvPr id="10" name="Google Shape;10;p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5" name="Google Shape;15;p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8" name="Google Shape;18;p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9" name="Google Shape;19;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1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1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1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37" name="Google Shape;37;p1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1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1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1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1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1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1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tkinson Hyperlegible Next"/>
                <a:ea typeface="Atkinson Hyperlegible Next"/>
                <a:cs typeface="Atkinson Hyperlegible Next"/>
                <a:sym typeface="Atkinson Hyperlegible Next"/>
              </a:defRPr>
            </a:lvl9pPr>
          </a:lstStyle>
          <a:p>
            <a:endParaRPr/>
          </a:p>
        </p:txBody>
      </p:sp>
      <p:sp>
        <p:nvSpPr>
          <p:cNvPr id="7" name="Google Shape;7;p3"/>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tkinson Hyperlegible Next"/>
                <a:ea typeface="Atkinson Hyperlegible Next"/>
                <a:cs typeface="Atkinson Hyperlegible Next"/>
                <a:sym typeface="Atkinson Hyperlegible Next"/>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tkinson Hyperlegible Next"/>
                <a:ea typeface="Atkinson Hyperlegible Next"/>
                <a:cs typeface="Atkinson Hyperlegible Next"/>
                <a:sym typeface="Atkinson Hyperlegible Next"/>
              </a:defRPr>
            </a:lvl9pPr>
          </a:lstStyle>
          <a:p>
            <a:endParaRPr/>
          </a:p>
        </p:txBody>
      </p:sp>
      <p:sp>
        <p:nvSpPr>
          <p:cNvPr id="8" name="Google Shape;8;p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tkinson Hyperlegible Next"/>
                <a:ea typeface="Atkinson Hyperlegible Next"/>
                <a:cs typeface="Atkinson Hyperlegible Next"/>
                <a:sym typeface="Atkinson Hyperlegible Next"/>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tkinson Hyperlegible Next"/>
          <a:ea typeface="Atkinson Hyperlegible Next"/>
          <a:cs typeface="Atkinson Hyperlegible Next"/>
          <a:sym typeface="Atkinson Hyperlegible Next"/>
        </a:defRPr>
      </a:lvl9pPr>
    </p:otherStyle>
  </p:txStyles>
</p:sldMaster>
</file>

<file path=ppt/slides/_rels/slide17.xml.rels><?xml version="1.0" encoding="UTF-8" standalone="yes"?>
<Relationships xmlns="http://schemas.openxmlformats.org/package/2006/relationships"><Relationship Id="rId3" Type="http://schemas.openxmlformats.org/officeDocument/2006/relationships/hyperlink" Target="https://chromewebstore.google.com/detail/web-disability-simulator/olioanlbgbpmdlgjnnampnnlohigkjla" TargetMode="External"/><Relationship Id="rId1" Type="http://schemas.openxmlformats.org/officeDocument/2006/relationships/slideLayout" Target="../slideLayouts/slideLayout1.xml"/><Relationship Id="rId6" Type="http://schemas.openxmlformats.org/officeDocument/2006/relationships/hyperlink" Target="https://webaim.org/articles/visual/colorblind" TargetMode="External"/><Relationship Id="rId5" Type="http://schemas.openxmlformats.org/officeDocument/2006/relationships/hyperlink" Target="https://www.color-blindness.com/coblis-color-blindness-simulator/" TargetMode="External"/><Relationship Id="rId4" Type="http://schemas.openxmlformats.org/officeDocument/2006/relationships/hyperlink" Target="https://www.w3.org/WAI/WCAG21/Understanding/use-of-color.html" TargetMode="External"/><Relationship Id="rId7" Type="http://schemas.openxmlformats.org/officeDocument/2006/relationships/hyperlink" Target="https://abiharrisonnye.dev" TargetMode="External"/></Relationships>
</file>

<file path=ppt/slides/slide17.xml><?xml version="1.0" encoding="utf-8"?>
<p:sld xmlns:a="http://schemas.openxmlformats.org/drawingml/2006/main" xmlns:r="http://schemas.openxmlformats.org/officeDocument/2006/relationships" xmlns:p="http://schemas.openxmlformats.org/presentationml/2006/main" show="0">
  <p:cSld>
    <p:bg>
      <p:bgPr>
        <a:solidFill>
          <a:srgbClr val="CDB4FF"/>
        </a:solidFill>
        <a:effectLst/>
      </p:bgPr>
    </p:bg>
    <p:spTree>
      <p:nvGrpSpPr>
        <p:cNvPr id="1" name="Shape 151"/>
        <p:cNvGrpSpPr/>
        <p:nvPr/>
      </p:nvGrpSpPr>
      <p:grpSpPr>
        <a:xfrm>
          <a:off x="0" y="0"/>
          <a:ext cx="0" cy="0"/>
          <a:chOff x="0" y="0"/>
          <a:chExt cx="0" cy="0"/>
        </a:xfrm>
      </p:grpSpPr>
      <p:sp>
        <p:nvSpPr>
          <p:cNvPr id="152" name="Decorative box">
            <a:extLst>
              <a:ext uri="{C183D7F6-B498-43B3-948B-1728B52AA6E4}">
                <adec:decorative xmlns:adec="http://schemas.microsoft.com/office/drawing/2017/decorative" val="1"/>
              </a:ext>
            </a:extLst>
          </p:cNvPr>
          <p:cNvSpPr/>
          <p:nvPr/>
        </p:nvSpPr>
        <p:spPr>
          <a:xfrm>
            <a:off x="687150" y="4153900"/>
            <a:ext cx="7769700" cy="717300"/>
          </a:xfrm>
          <a:prstGeom prst="roundRect">
            <a:avLst>
              <a:gd name="adj" fmla="val 16317"/>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4" name="Decorative box">
            <a:extLst>
              <a:ext uri="{C183D7F6-B498-43B3-948B-1728B52AA6E4}">
                <adec:decorative xmlns:adec="http://schemas.microsoft.com/office/drawing/2017/decorative" val="1"/>
              </a:ext>
            </a:extLst>
          </p:cNvPr>
          <p:cNvSpPr/>
          <p:nvPr/>
        </p:nvSpPr>
        <p:spPr>
          <a:xfrm>
            <a:off x="687150" y="1090369"/>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7" name="Decorative box">
            <a:extLst>
              <a:ext uri="{C183D7F6-B498-43B3-948B-1728B52AA6E4}">
                <adec:decorative xmlns:adec="http://schemas.microsoft.com/office/drawing/2017/decorative" val="1"/>
              </a:ext>
            </a:extLst>
          </p:cNvPr>
          <p:cNvSpPr/>
          <p:nvPr/>
        </p:nvSpPr>
        <p:spPr>
          <a:xfrm>
            <a:off x="687150" y="2622135"/>
            <a:ext cx="7769700" cy="1404600"/>
          </a:xfrm>
          <a:prstGeom prst="roundRect">
            <a:avLst>
              <a:gd name="adj" fmla="val 8333"/>
            </a:avLst>
          </a:prstGeom>
          <a:solidFill>
            <a:schemeClr val="lt1"/>
          </a:solidFill>
          <a:ln>
            <a:noFill/>
          </a:ln>
        </p:spPr>
        <p:txBody>
          <a:bodyPr spcFirstLastPara="1" wrap="square" lIns="91425" tIns="91425" rIns="91425" bIns="91425" anchor="ctr" anchorCtr="0">
            <a:noAutofit/>
          </a:bodyPr>
          <a:lstStyle/>
          <a:p>
            <a:pPr marL="0" marR="0" lvl="0" indent="0" algn="ctr" rtl="0">
              <a:lnSpc>
                <a:spcPts val="1680"/>
              </a:lnSpc>
              <a:spcBef>
                <a:spcPts val="0"/>
              </a:spcBef>
              <a:spcAft>
                <a:spcPts val="0"/>
              </a:spcAft>
              <a:buClr>
                <a:srgbClr val="000000"/>
              </a:buClr>
              <a:buSzPts val="1400"/>
              <a:buFont typeface="Arial"/>
              <a:buNone/>
            </a:pPr>
            <a:endParaRPr sz="1400" b="0" i="0" u="none" strike="noStrike" cap="none">
              <a:solidFill>
                <a:srgbClr val="000000"/>
              </a:solidFill>
              <a:latin typeface="Atkinson Hyperlegible Next"/>
              <a:ea typeface="Atkinson Hyperlegible Next"/>
              <a:cs typeface="Atkinson Hyperlegible Next"/>
              <a:sym typeface="Atkinson Hyperlegible Next"/>
            </a:endParaRPr>
          </a:p>
        </p:txBody>
      </p:sp>
      <p:sp>
        <p:nvSpPr>
          <p:cNvPr id="153" name="Title"/>
          <p:cNvSpPr txBox="1">
            <a:spLocks noGrp="1"/>
          </p:cNvSpPr>
          <p:nvPr>
            <p:ph type="ctrTitle"/>
          </p:nvPr>
        </p:nvSpPr>
        <p:spPr>
          <a:xfrm>
            <a:off x="1365600" y="238378"/>
            <a:ext cx="6412800" cy="717300"/>
          </a:xfrm>
          <a:prstGeom prst="rect">
            <a:avLst/>
          </a:prstGeom>
          <a:noFill/>
          <a:ln>
            <a:noFill/>
          </a:ln>
        </p:spPr>
        <p:txBody>
          <a:bodyPr spcFirstLastPara="1" wrap="square" lIns="91425" tIns="91425" rIns="91425" bIns="91425" anchor="ctr" anchorCtr="0">
            <a:noAutofit/>
          </a:bodyPr>
          <a:lstStyle/>
          <a:p>
            <a:pPr marL="0" lvl="0" indent="0" algn="ctr" rtl="0">
              <a:lnSpc>
                <a:spcPts val="3360"/>
              </a:lnSpc>
              <a:spcBef>
                <a:spcPts val="0"/>
              </a:spcBef>
              <a:spcAft>
                <a:spcPts val="0"/>
              </a:spcAft>
              <a:buSzPts val="990"/>
              <a:buNone/>
            </a:pPr>
            <a:r>
              <a:rPr lang="en-GB" sz="2800" b="1">
                <a:latin typeface="Atkinson Hyperlegible Next"/>
                <a:ea typeface="Atkinson Hyperlegible Next"/>
                <a:cs typeface="Atkinson Hyperlegible Next"/>
                <a:sym typeface="Atkinson Hyperlegible Next"/>
              </a:rPr>
              <a:t>Colour-blind Series: Protanopia</a:t>
            </a:r>
            <a:endParaRPr sz="2800" b="1">
              <a:latin typeface="Atkinson Hyperlegible Next"/>
              <a:ea typeface="Atkinson Hyperlegible Next"/>
              <a:cs typeface="Atkinson Hyperlegible Next"/>
              <a:sym typeface="Atkinson Hyperlegible Next"/>
            </a:endParaRPr>
          </a:p>
        </p:txBody>
      </p:sp>
      <p:sp>
        <p:nvSpPr>
          <p:cNvPr id="155" name="What is it for? heading"/>
          <p:cNvSpPr txBox="1"/>
          <p:nvPr/>
        </p:nvSpPr>
        <p:spPr>
          <a:xfrm>
            <a:off x="687300" y="1090444"/>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What is it for?</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6" name="What is it for? text"/>
          <p:cNvSpPr txBox="1"/>
          <p:nvPr/>
        </p:nvSpPr>
        <p:spPr>
          <a:xfrm>
            <a:off x="2292900" y="1090444"/>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Protanopia is a form of colour blindness that affects the ability to see red. People with protanopia cannot distinguish between red and green, and red tones can appear very dark or almost black. It's one of two types of colour blindness that fall under the 'red-green colour blind' umbrella.</a:t>
            </a:r>
            <a:endParaRPr sz="1000">
              <a:solidFill>
                <a:schemeClr val="dk1"/>
              </a:solidFill>
              <a:latin typeface="Atkinson Hyperlegible Next"/>
              <a:ea typeface="Atkinson Hyperlegible Next"/>
              <a:cs typeface="Atkinson Hyperlegible Next"/>
              <a:sym typeface="Atkinson Hyperlegible Next"/>
            </a:endParaRPr>
          </a:p>
          <a:p>
            <a:pPr marL="0" marR="180000" lvl="0" indent="0" algn="l" rtl="0">
              <a:lnSpc>
                <a:spcPts val="1150"/>
              </a:lnSpc>
              <a:spcBef>
                <a:spcPts val="600"/>
              </a:spcBef>
              <a:spcAft>
                <a:spcPts val="0"/>
              </a:spcAft>
              <a:buNone/>
            </a:pPr>
            <a:r>
              <a:rPr lang="en-GB" sz="1000">
                <a:solidFill>
                  <a:schemeClr val="dk1"/>
                </a:solidFill>
                <a:latin typeface="Atkinson Hyperlegible Next"/>
                <a:ea typeface="Atkinson Hyperlegible Next"/>
                <a:cs typeface="Atkinson Hyperlegible Next"/>
                <a:sym typeface="Atkinson Hyperlegible Next"/>
              </a:rPr>
              <a:t>This matters in digital products, because colour is often used to share important information. A form that highlights errors in red, or a chart using red and green bars side by side, becomes very difficult to interpret.</a:t>
            </a:r>
            <a:endParaRPr sz="1000">
              <a:solidFill>
                <a:schemeClr val="dk1"/>
              </a:solidFill>
              <a:latin typeface="Atkinson Hyperlegible Next"/>
              <a:ea typeface="Atkinson Hyperlegible Next"/>
              <a:cs typeface="Atkinson Hyperlegible Next"/>
              <a:sym typeface="Atkinson Hyperlegible Next"/>
            </a:endParaRPr>
          </a:p>
        </p:txBody>
      </p:sp>
      <p:sp>
        <p:nvSpPr>
          <p:cNvPr id="158" name="How to support it heading"/>
          <p:cNvSpPr txBox="1"/>
          <p:nvPr/>
        </p:nvSpPr>
        <p:spPr>
          <a:xfrm>
            <a:off x="687150" y="2622222"/>
            <a:ext cx="1605600" cy="14046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How to support it</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59" name="How to support it text"/>
          <p:cNvSpPr txBox="1"/>
          <p:nvPr/>
        </p:nvSpPr>
        <p:spPr>
          <a:xfrm>
            <a:off x="2293050" y="2622147"/>
            <a:ext cx="6163800" cy="1404600"/>
          </a:xfrm>
          <a:prstGeom prst="rect">
            <a:avLst/>
          </a:prstGeom>
          <a:noFill/>
          <a:ln>
            <a:noFill/>
          </a:ln>
        </p:spPr>
        <p:txBody>
          <a:bodyPr spcFirstLastPara="1" wrap="square" lIns="91425" tIns="91425" rIns="91425" bIns="91425" anchor="ctr" anchorCtr="0">
            <a:noAutofit/>
          </a:bodyPr>
          <a:lstStyle/>
          <a:p>
            <a:pPr marL="0" marR="180000" lvl="0" indent="0" algn="l" rtl="0">
              <a:lnSpc>
                <a:spcPts val="1150"/>
              </a:lnSpc>
              <a:spcBef>
                <a:spcPts val="0"/>
              </a:spcBef>
              <a:spcAft>
                <a:spcPts val="600"/>
              </a:spcAft>
              <a:buNone/>
            </a:pPr>
            <a:r>
              <a:rPr lang="en-GB" sz="1000" dirty="0">
                <a:solidFill>
                  <a:schemeClr val="dk1"/>
                </a:solidFill>
                <a:latin typeface="Atkinson Hyperlegible Next"/>
                <a:ea typeface="Atkinson Hyperlegible Next"/>
                <a:cs typeface="Atkinson Hyperlegible Next"/>
                <a:sym typeface="Atkinson Hyperlegible Next"/>
              </a:rPr>
              <a:t>The key principle is that colour should always be paired with another visual cue.</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60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Designers can add icons, labels, or patterns next to colour to show meaning. They can also use </a:t>
            </a:r>
            <a:r>
              <a:rPr lang="en-GB" sz="1000" u="sng" dirty="0">
                <a:solidFill>
                  <a:schemeClr val="accent5"/>
                </a:solidFill>
                <a:latin typeface="Atkinson Hyperlegible Next"/>
                <a:ea typeface="Atkinson Hyperlegible Next"/>
                <a:cs typeface="Atkinson Hyperlegible Next"/>
                <a:sym typeface="Atkinson Hyperlegible Next"/>
                <a:hlinkClick r:id="rId3">
                  <a:extLst>
                    <a:ext uri="{A12FA001-AC4F-418D-AE19-62706E023703}">
                      <ahyp:hlinkClr xmlns:ahyp="http://schemas.microsoft.com/office/drawing/2018/hyperlinkcolor" val="tx"/>
                    </a:ext>
                  </a:extLst>
                </a:hlinkClick>
              </a:rPr>
              <a:t>colour blind simulation tools</a:t>
            </a:r>
            <a:r>
              <a:rPr lang="en-GB" sz="1000" dirty="0">
                <a:solidFill>
                  <a:schemeClr val="dk1"/>
                </a:solidFill>
                <a:latin typeface="Atkinson Hyperlegible Next"/>
                <a:ea typeface="Atkinson Hyperlegible Next"/>
                <a:cs typeface="Atkinson Hyperlegible Next"/>
                <a:sym typeface="Atkinson Hyperlegible Next"/>
              </a:rPr>
              <a:t> to check designs before they are built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Developers can ensure interactive states like errors and warnings are distinguishable by more than just colour (e.g. by using icons or supporting text)</a:t>
            </a:r>
            <a:endParaRPr sz="1000" dirty="0">
              <a:solidFill>
                <a:schemeClr val="dk1"/>
              </a:solidFill>
              <a:latin typeface="Atkinson Hyperlegible Next"/>
              <a:ea typeface="Atkinson Hyperlegible Next"/>
              <a:cs typeface="Atkinson Hyperlegible Next"/>
              <a:sym typeface="Atkinson Hyperlegible Next"/>
            </a:endParaRPr>
          </a:p>
          <a:p>
            <a:pPr marL="457200" marR="180000" lvl="0" indent="-292100" algn="l" rtl="0">
              <a:lnSpc>
                <a:spcPts val="1150"/>
              </a:lnSpc>
              <a:spcBef>
                <a:spcPts val="0"/>
              </a:spcBef>
              <a:spcAft>
                <a:spcPts val="0"/>
              </a:spcAft>
              <a:buClr>
                <a:schemeClr val="dk1"/>
              </a:buClr>
              <a:buSzPts val="1000"/>
              <a:buFont typeface="Atkinson Hyperlegible Next"/>
              <a:buChar char="●"/>
            </a:pPr>
            <a:r>
              <a:rPr lang="en-GB" sz="1000" dirty="0">
                <a:solidFill>
                  <a:schemeClr val="dk1"/>
                </a:solidFill>
                <a:latin typeface="Atkinson Hyperlegible Next"/>
                <a:ea typeface="Atkinson Hyperlegible Next"/>
                <a:cs typeface="Atkinson Hyperlegible Next"/>
                <a:sym typeface="Atkinson Hyperlegible Next"/>
              </a:rPr>
              <a:t>Content writers can make sure any meaning shown through colour is also stated in words</a:t>
            </a:r>
            <a:endParaRPr sz="1000" dirty="0">
              <a:solidFill>
                <a:schemeClr val="dk1"/>
              </a:solidFill>
              <a:latin typeface="Atkinson Hyperlegible Next"/>
              <a:ea typeface="Atkinson Hyperlegible Next"/>
              <a:cs typeface="Atkinson Hyperlegible Next"/>
              <a:sym typeface="Atkinson Hyperlegible Next"/>
            </a:endParaRPr>
          </a:p>
        </p:txBody>
      </p:sp>
      <p:sp>
        <p:nvSpPr>
          <p:cNvPr id="160" name="Useful links heading"/>
          <p:cNvSpPr txBox="1"/>
          <p:nvPr/>
        </p:nvSpPr>
        <p:spPr>
          <a:xfrm>
            <a:off x="687150" y="4153850"/>
            <a:ext cx="1605600" cy="717300"/>
          </a:xfrm>
          <a:prstGeom prst="rect">
            <a:avLst/>
          </a:prstGeom>
          <a:noFill/>
          <a:ln>
            <a:noFill/>
          </a:ln>
        </p:spPr>
        <p:txBody>
          <a:bodyPr spcFirstLastPara="1" wrap="square" lIns="91425" tIns="91425" rIns="91425" bIns="91425" anchor="ctr" anchorCtr="0">
            <a:noAutofit/>
          </a:bodyPr>
          <a:lstStyle/>
          <a:p>
            <a:pPr marL="72000" marR="72000" lvl="0" indent="0" algn="ctr" rtl="0">
              <a:lnSpc>
                <a:spcPts val="2640"/>
              </a:lnSpc>
              <a:spcBef>
                <a:spcPts val="0"/>
              </a:spcBef>
              <a:spcAft>
                <a:spcPts val="0"/>
              </a:spcAft>
              <a:buClr>
                <a:srgbClr val="000000"/>
              </a:buClr>
              <a:buSzPts val="2200"/>
              <a:buFont typeface="Arial"/>
              <a:buNone/>
            </a:pPr>
            <a:r>
              <a:rPr lang="en-GB" sz="2200" b="1" i="0" u="none" strike="noStrike" cap="none">
                <a:solidFill>
                  <a:schemeClr val="dk1"/>
                </a:solidFill>
                <a:latin typeface="Atkinson Hyperlegible Next"/>
                <a:ea typeface="Atkinson Hyperlegible Next"/>
                <a:cs typeface="Atkinson Hyperlegible Next"/>
                <a:sym typeface="Atkinson Hyperlegible Next"/>
              </a:rPr>
              <a:t>Useful Links</a:t>
            </a:r>
            <a:endParaRPr sz="2200" b="1" i="0" u="none" strike="noStrike" cap="none">
              <a:solidFill>
                <a:schemeClr val="dk2"/>
              </a:solidFill>
              <a:latin typeface="Atkinson Hyperlegible Next"/>
              <a:ea typeface="Atkinson Hyperlegible Next"/>
              <a:cs typeface="Atkinson Hyperlegible Next"/>
              <a:sym typeface="Atkinson Hyperlegible Next"/>
            </a:endParaRPr>
          </a:p>
        </p:txBody>
      </p:sp>
      <p:sp>
        <p:nvSpPr>
          <p:cNvPr id="161" name="Useful links text"/>
          <p:cNvSpPr txBox="1"/>
          <p:nvPr/>
        </p:nvSpPr>
        <p:spPr>
          <a:xfrm>
            <a:off x="2293050" y="4153850"/>
            <a:ext cx="6163800" cy="717300"/>
          </a:xfrm>
          <a:prstGeom prst="rect">
            <a:avLst/>
          </a:prstGeom>
          <a:noFill/>
          <a:ln>
            <a:noFill/>
          </a:ln>
        </p:spPr>
        <p:txBody>
          <a:bodyPr spcFirstLastPara="1" wrap="square" lIns="91425" tIns="91425" rIns="91425" bIns="91425" anchor="ctr" anchorCtr="0">
            <a:noAutofit/>
          </a:bodyPr>
          <a:lstStyle/>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4">
                  <a:extLst>
                    <a:ext uri="{A12FA001-AC4F-418D-AE19-62706E023703}">
                      <ahyp:hlinkClr xmlns:ahyp="http://schemas.microsoft.com/office/drawing/2018/hyperlinkcolor" val="tx"/>
                    </a:ext>
                  </a:extLst>
                </a:hlinkClick>
              </a:rPr>
              <a:t>WCAG 1.4.1: Use of Colour</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5">
                  <a:extLst>
                    <a:ext uri="{A12FA001-AC4F-418D-AE19-62706E023703}">
                      <ahyp:hlinkClr xmlns:ahyp="http://schemas.microsoft.com/office/drawing/2018/hyperlinkcolor" val="tx"/>
                    </a:ext>
                  </a:extLst>
                </a:hlinkClick>
              </a:rPr>
              <a:t>Colour Blindness Simulator (Coblis)</a:t>
            </a:r>
          </a:p>
          <a:p>
            <a:pPr marL="0" lvl="0" indent="0" algn="l" rtl="0">
              <a:lnSpc>
                <a:spcPts val="1400"/>
              </a:lnSpc>
              <a:spcBef>
                <a:spcPts val="0"/>
              </a:spcBef>
              <a:spcAft>
                <a:spcPts val="0"/>
              </a:spcAft>
              <a:buNone/>
            </a:pPr>
            <a:r>
              <a:rPr lang="en-GB" sz="1000" u="sng">
                <a:solidFill>
                  <a:schemeClr val="accent5"/>
                </a:solidFill>
                <a:latin typeface="Atkinson Hyperlegible Next"/>
                <a:ea typeface="Atkinson Hyperlegible Next"/>
                <a:cs typeface="Atkinson Hyperlegible Next"/>
                <a:sym typeface="Atkinson Hyperlegible Next"/>
                <a:hlinkClick r:id="rId6">
                  <a:extLst>
                    <a:ext uri="{A12FA001-AC4F-418D-AE19-62706E023703}">
                      <ahyp:hlinkClr xmlns:ahyp="http://schemas.microsoft.com/office/drawing/2018/hyperlinkcolor" val="tx"/>
                    </a:ext>
                  </a:extLst>
                </a:hlinkClick>
              </a:rPr>
              <a:t>Colour and Accessibility (WebAIM)</a:t>
            </a:r>
          </a:p>
        </p:txBody>
      </p:sp>
      <p:sp>
        <p:nvSpPr>
          <p:cNvPr id="162" name="Site link"/>
          <p:cNvSpPr txBox="1"/>
          <p:nvPr/>
        </p:nvSpPr>
        <p:spPr>
          <a:xfrm>
            <a:off x="6170850" y="4914900"/>
            <a:ext cx="2286000" cy="182880"/>
          </a:xfrm>
          <a:prstGeom prst="rect">
            <a:avLst/>
          </a:prstGeom>
          <a:noFill/>
        </p:spPr>
        <p:txBody>
          <a:bodyPr wrap="none" lIns="0" tIns="0" rIns="0" bIns="0" anchor="b">
            <a:noAutofit/>
          </a:bodyPr>
          <a:lstStyle/>
          <a:p>
            <a:pPr algn="r"/>
            <a:r>
              <a:rPr lang="en-GB" sz="1100" u="sng">
                <a:solidFill>
                  <a:srgbClr val="3F1A70"/>
                </a:solidFill>
                <a:latin typeface="Atkinson Hyperlegible Next"/>
                <a:cs typeface="Atkinson Hyperlegible Next"/>
                <a:hlinkClick r:id="rId7">
                  <a:extLst>
                    <a:ext uri="{A12FA001-AC4F-418D-AE19-62706E023703}">
                      <ahyp:hlinkClr xmlns:ahyp="http://schemas.microsoft.com/office/drawing/2018/hyperlinkcolor" val="tx"/>
                    </a:ext>
                  </a:extLst>
                </a:hlinkClick>
              </a:rPr>
              <a:t>AbiHarrisonNye.dev</a:t>
            </a: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5B2A99"/>
      </a:accent5>
      <a:accent6>
        <a:srgbClr val="EEFF41"/>
      </a:accent6>
      <a:hlink>
        <a:srgbClr val="5B2A99"/>
      </a:hlink>
      <a:folHlink>
        <a:srgbClr val="5B2A99"/>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tkinson Hyperlegible Nex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tkinson Hyperlegible Next"/>
        <a:ea typeface=""/>
        <a:cs typeface=""/>
        <a:font script="Jpan" typeface="ＭＳ Ｐゴシック"/>
        <a:font script="Hang" typeface="맑은 고딕"/>
        <a:font script="Hans" typeface="宋体"/>
        <a:font script="Hant" typeface="新細明體"/>
        <a:font script="Arab" typeface="Atkinson Hyperlegible Next"/>
        <a:font script="Hebr" typeface="Atkinson Hyperlegible Next"/>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tkinson Hyperlegible Next"/>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core.xml><?xml version="1.0" encoding="utf-8"?>
<cp:coreProperties xmlns:cp="http://schemas.openxmlformats.org/package/2006/metadata/core-properties" xmlns:dc="http://purl.org/dc/elements/1.1/" xmlns:dcterms="http://purl.org/dc/terms/" xmlns:xsi="http://www.w3.org/2001/XMLSchema-instance">
  <dc:title>Colour-blind Series: Protanopia</dc:title>
  <dc:subject>Inclusion Toolkit</dc:subject>
  <dc:creator>Abi Harrison-Nye</dc:creator>
  <cp:lastModifiedBy>Abi Harrison-Nye</cp:lastModifiedBy>
  <dc:language>en-GB</dc:language>
</cp:coreProperties>
</file>