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trictFirstAndLastChars="0" autoCompressPictures="0">
  <p:sldMasterIdLst>
    <p:sldMasterId id="2147483648" r:id="rId1"/>
  </p:sldMasterIdLst>
  <p:notesMasterIdLst>
    <p:notesMasterId r:id="rId68"/>
  </p:notesMasterIdLst>
  <p:sldIdLst>
    <p:sldId id="269" r:id="rId25"/>
  </p:sldIdLst>
  <p:sldSz cx="9144000" cy="5143500" type="screen16x9"/>
  <p:notesSz cx="6858000" cy="9144000"/>
  <p:embeddedFontLst>
    <p:embeddedFont>
      <p:font typeface="Atkinson Hyperlegible Next" pitchFamily="2" charset="0"/>
      <p:regular r:id="rId82"/>
      <p:bold r:id="rId83"/>
      <p:italic r:id="rId84"/>
      <p:boldItalic r:id="rId85"/>
    </p:embeddedFont>
    <p:embeddedFont>
      <p:font typeface="Atkinson Hyperlegible Mono" pitchFamily="2" charset="0"/>
      <p:regular r:id="rId86"/>
      <p:bold r:id="rId87"/>
      <p:italic r:id="rId88"/>
      <p:boldItalic r:id="rId8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77" roundtripDataSignature="AMtx7mg7gmpWS01QsrNt1/qhgKlUv7n0t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75"/>
  </p:normalViewPr>
  <p:slideViewPr>
    <p:cSldViewPr snapToGrid="0">
      <p:cViewPr varScale="1">
        <p:scale>
          <a:sx n="159" d="100"/>
          <a:sy n="159" d="100"/>
        </p:scale>
        <p:origin x="824" y="17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68" Type="http://schemas.openxmlformats.org/officeDocument/2006/relationships/notesMaster" Target="notesMasters/notesMaster1.xml"/><Relationship Id="rId79" Type="http://schemas.openxmlformats.org/officeDocument/2006/relationships/viewProps" Target="viewProps.xml"/><Relationship Id="rId77" Type="http://customschemas.google.com/relationships/presentationmetadata" Target="metadata"/><Relationship Id="rId80" Type="http://schemas.openxmlformats.org/officeDocument/2006/relationships/theme" Target="theme/theme1.xml"/><Relationship Id="rId25" Type="http://schemas.openxmlformats.org/officeDocument/2006/relationships/slide" Target="slides/slide24.xml"/><Relationship Id="rId1" Type="http://schemas.openxmlformats.org/officeDocument/2006/relationships/slideMaster" Target="slideMasters/slideMaster1.xml"/><Relationship Id="rId78" Type="http://schemas.openxmlformats.org/officeDocument/2006/relationships/presProps" Target="presProps.xml"/><Relationship Id="rId81" Type="http://schemas.openxmlformats.org/officeDocument/2006/relationships/tableStyles" Target="tableStyles.xml"/><Relationship Id="rId82" Type="http://schemas.openxmlformats.org/officeDocument/2006/relationships/font" Target="fonts/AtkinsonHyperlegibleNext-Regular.fntdata"/><Relationship Id="rId83" Type="http://schemas.openxmlformats.org/officeDocument/2006/relationships/font" Target="fonts/AtkinsonHyperlegibleNext-Bold.fntdata"/><Relationship Id="rId84" Type="http://schemas.openxmlformats.org/officeDocument/2006/relationships/font" Target="fonts/AtkinsonHyperlegibleNext-Italic.fntdata"/><Relationship Id="rId85" Type="http://schemas.openxmlformats.org/officeDocument/2006/relationships/font" Target="fonts/AtkinsonHyperlegibleNext-BoldItalic.fntdata"/><Relationship Id="rId86" Type="http://schemas.openxmlformats.org/officeDocument/2006/relationships/font" Target="fonts/AtkinsonHyperlegibleMono-Regular.fntdata"/><Relationship Id="rId87" Type="http://schemas.openxmlformats.org/officeDocument/2006/relationships/font" Target="fonts/AtkinsonHyperlegibleMono-Bold.fntdata"/><Relationship Id="rId88" Type="http://schemas.openxmlformats.org/officeDocument/2006/relationships/font" Target="fonts/AtkinsonHyperlegibleMono-Italic.fntdata"/><Relationship Id="rId89" Type="http://schemas.openxmlformats.org/officeDocument/2006/relationships/font" Target="fonts/AtkinsonHyperlegibleMono-BoldItalic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9pPr>
  </p:notesStyle>
</p:notesMaster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g3fd3628c0bb_0_1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234" name="Google Shape;234;g3fd3628c0bb_0_1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logo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0" name="Titl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371600" y="231683"/>
            <a:ext cx="6400800" cy="73152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pic>
        <p:nvPicPr>
          <p:cNvPr id="901" name="Logo" descr="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2900" y="231683"/>
            <a:ext cx="731520" cy="731520"/>
          </a:xfrm>
          <a:prstGeom prst="rect">
            <a:avLst/>
          </a:prstGeom>
        </p:spPr>
      </p:pic>
      <p:sp>
        <p:nvSpPr>
          <p:cNvPr id="902" name="Name"/>
          <p:cNvSpPr txBox="1"/>
          <p:nvPr userDrawn="1"/>
        </p:nvSpPr>
        <p:spPr>
          <a:xfrm>
            <a:off x="7818120" y="231683"/>
            <a:ext cx="1188720" cy="73152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/>
            <a: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  <a:t>Abi</a:t>
            </a:r>
            <a:b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</a:br>
            <a: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  <a:t>Harrison-Nye</a:t>
            </a:r>
          </a:p>
        </p:txBody>
      </p:sp>
      <p:sp>
        <p:nvSpPr>
          <p:cNvPr id="10" name="Google Shape;10;p4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4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5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7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9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0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1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37" name="Google Shape;37;p11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11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11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3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3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endParaRPr/>
          </a:p>
        </p:txBody>
      </p:sp>
      <p:sp>
        <p:nvSpPr>
          <p:cNvPr id="7" name="Google Shape;7;p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endParaRPr/>
          </a:p>
        </p:txBody>
      </p:sp>
      <p:sp>
        <p:nvSpPr>
          <p:cNvPr id="8" name="Google Shape;8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9pPr>
    </p:otherStyle>
  </p:txStyles>
</p:sldMaster>
</file>

<file path=ppt/slides/_rels/slide24.xml.rels><?xml version="1.0" encoding="UTF-8" standalone="yes"?>
<Relationships xmlns="http://schemas.openxmlformats.org/package/2006/relationships"><Relationship Id="rId7" Type="http://schemas.openxmlformats.org/officeDocument/2006/relationships/hyperlink" Target="https://builtin.com/articles/myths-realities-dark-mode-ui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smashingmagazine.com/2025/04/inclusive-dark-mode-designing-accessible-dark-themes/" TargetMode="External"/><Relationship Id="rId5" Type="http://schemas.openxmlformats.org/officeDocument/2006/relationships/hyperlink" Target="https://accessibility.wayne.edu/news/pros-and-cons-of-using-dark-mode-62969" TargetMode="External"/><Relationship Id="rId4" Type="http://schemas.openxmlformats.org/officeDocument/2006/relationships/hyperlink" Target="https://stephaniewalter.design/blog/dark-mode-accessibility-myth-debunked/" TargetMode="External"/><Relationship Id="rId8" Type="http://schemas.openxmlformats.org/officeDocument/2006/relationships/hyperlink" Target="https://abiharrisonnye.dev" TargetMode="External"/></Relationships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CDB4FF"/>
        </a:solidFill>
        <a:effectLst/>
      </p:bgPr>
    </p:bg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7150" y="4153900"/>
            <a:ext cx="7769700" cy="717300"/>
          </a:xfrm>
          <a:prstGeom prst="roundRect">
            <a:avLst>
              <a:gd name="adj" fmla="val 1631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ts val="168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238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7150" y="1090369"/>
            <a:ext cx="7769700" cy="1404600"/>
          </a:xfrm>
          <a:prstGeom prst="roundRect">
            <a:avLst>
              <a:gd name="adj" fmla="val 8333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ts val="168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241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7150" y="2622135"/>
            <a:ext cx="7769700" cy="1404600"/>
          </a:xfrm>
          <a:prstGeom prst="roundRect">
            <a:avLst>
              <a:gd name="adj" fmla="val 8333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ts val="168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237" name="Title"/>
          <p:cNvSpPr txBox="1">
            <a:spLocks noGrp="1"/>
          </p:cNvSpPr>
          <p:nvPr>
            <p:ph type="ctrTitle"/>
          </p:nvPr>
        </p:nvSpPr>
        <p:spPr>
          <a:xfrm>
            <a:off x="1365600" y="238378"/>
            <a:ext cx="6412800" cy="71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ts val="48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GB" sz="4000" b="1"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Dark Mode</a:t>
            </a:r>
            <a:endParaRPr sz="4000" b="1"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239" name="What is it for? heading"/>
          <p:cNvSpPr txBox="1"/>
          <p:nvPr/>
        </p:nvSpPr>
        <p:spPr>
          <a:xfrm>
            <a:off x="687300" y="1090444"/>
            <a:ext cx="1605600" cy="140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72000" marR="72000" lvl="0" indent="0" algn="ctr" rtl="0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GB" sz="2200" b="1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What is it for?</a:t>
            </a:r>
            <a:endParaRPr sz="2200" b="1" i="0" u="none" strike="noStrike" cap="none">
              <a:solidFill>
                <a:schemeClr val="dk2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240" name="What is it for? text"/>
          <p:cNvSpPr txBox="1"/>
          <p:nvPr/>
        </p:nvSpPr>
        <p:spPr>
          <a:xfrm>
            <a:off x="2292900" y="1090444"/>
            <a:ext cx="6163800" cy="140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180000" lvl="0" indent="0" algn="l" rtl="0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Dark mode swaps the typical view to display light text on a dark background, toning down screen brightness.</a:t>
            </a:r>
            <a:endParaRPr sz="100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marL="0" marR="180000" lvl="0" indent="0" algn="l" rtl="0">
              <a:lnSpc>
                <a:spcPts val="115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It can reduce eye strain, save battery on certain screens, and help users with light sensitivity.</a:t>
            </a:r>
            <a:endParaRPr sz="100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marL="0" marR="180000" lvl="0" indent="0" algn="l" rtl="0">
              <a:lnSpc>
                <a:spcPts val="115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However, it isn't a perfect fix, as it can cause text to blur for users with astigmatism, and it may confuse certain types of colour blindness.</a:t>
            </a:r>
            <a:endParaRPr sz="100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242" name="How to support it heading"/>
          <p:cNvSpPr txBox="1"/>
          <p:nvPr/>
        </p:nvSpPr>
        <p:spPr>
          <a:xfrm>
            <a:off x="687150" y="2622222"/>
            <a:ext cx="1605600" cy="140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72000" marR="72000" lvl="0" indent="0" algn="ctr" rtl="0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GB" sz="2200" b="1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How to support it</a:t>
            </a:r>
            <a:endParaRPr sz="2200" b="1" i="0" u="none" strike="noStrike" cap="none">
              <a:solidFill>
                <a:schemeClr val="dk2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243" name="How to support it text"/>
          <p:cNvSpPr txBox="1"/>
          <p:nvPr/>
        </p:nvSpPr>
        <p:spPr>
          <a:xfrm>
            <a:off x="2293050" y="2622147"/>
            <a:ext cx="6163800" cy="140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180000" lvl="0" indent="0" algn="l" rtl="0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dirty="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You can implement dark mode through coding preferences or manual user options. The best option is always to give your user the choice.</a:t>
            </a:r>
            <a:endParaRPr sz="1000" dirty="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marL="0" marR="180000" lvl="0" indent="0" algn="l" rtl="0">
              <a:lnSpc>
                <a:spcPts val="115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GB" sz="1000" dirty="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Use the </a:t>
            </a:r>
            <a:r>
              <a:rPr lang="en-GB" sz="1000" dirty="0">
                <a:solidFill>
                  <a:srgbClr val="FFFFFF"/>
                </a:solidFill>
                <a:highlight>
                  <a:srgbClr val="263238"/>
                </a:highlight>
                <a:latin typeface="Atkinson Hyperlegible Mono"/>
                <a:ea typeface="Atkinson Hyperlegible Mono"/>
                <a:cs typeface="Atkinson Hyperlegible Mono"/>
                <a:sym typeface="Atkinson Hyperlegible Mono"/>
              </a:rPr>
              <a:t> prefers-</a:t>
            </a:r>
            <a:r>
              <a:rPr lang="en-GB" sz="1000" dirty="0" err="1">
                <a:solidFill>
                  <a:srgbClr val="FFFFFF"/>
                </a:solidFill>
                <a:highlight>
                  <a:srgbClr val="263238"/>
                </a:highlight>
                <a:latin typeface="Atkinson Hyperlegible Mono"/>
                <a:ea typeface="Atkinson Hyperlegible Mono"/>
                <a:cs typeface="Atkinson Hyperlegible Mono"/>
                <a:sym typeface="Atkinson Hyperlegible Mono"/>
              </a:rPr>
              <a:t>color</a:t>
            </a:r>
            <a:r>
              <a:rPr lang="en-GB" sz="1000" dirty="0">
                <a:solidFill>
                  <a:srgbClr val="FFFFFF"/>
                </a:solidFill>
                <a:highlight>
                  <a:srgbClr val="263238"/>
                </a:highlight>
                <a:latin typeface="Atkinson Hyperlegible Mono"/>
                <a:ea typeface="Atkinson Hyperlegible Mono"/>
                <a:cs typeface="Atkinson Hyperlegible Mono"/>
                <a:sym typeface="Atkinson Hyperlegible Mono"/>
              </a:rPr>
              <a:t>-scheme </a:t>
            </a:r>
            <a:r>
              <a:rPr lang="en-GB" sz="1000" dirty="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 media query to match system settings, and add a toggle switch so users have full control.</a:t>
            </a:r>
            <a:endParaRPr sz="1000" dirty="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marL="0" marR="180000" lvl="0" indent="0" algn="l" rtl="0">
              <a:lnSpc>
                <a:spcPts val="115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GB" sz="1000" dirty="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Designing for email is much more complex, as different clients render dark mode differently, some inverting colours or applying their own styles.</a:t>
            </a:r>
            <a:endParaRPr sz="1000" dirty="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244" name="Useful links heading"/>
          <p:cNvSpPr txBox="1"/>
          <p:nvPr/>
        </p:nvSpPr>
        <p:spPr>
          <a:xfrm>
            <a:off x="687150" y="4153850"/>
            <a:ext cx="1605600" cy="71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72000" marR="72000" lvl="0" indent="0" algn="ctr" rtl="0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GB" sz="2200" b="1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Useful Links</a:t>
            </a:r>
            <a:endParaRPr sz="2200" b="1" i="0" u="none" strike="noStrike" cap="none">
              <a:solidFill>
                <a:schemeClr val="dk2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245" name="Useful links text"/>
          <p:cNvSpPr txBox="1"/>
          <p:nvPr/>
        </p:nvSpPr>
        <p:spPr>
          <a:xfrm>
            <a:off x="2293050" y="4153850"/>
            <a:ext cx="2900000" cy="71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000" u="sng">
                <a:solidFill>
                  <a:schemeClr val="hlink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  <a:hlinkClick r:id="rId4"/>
              </a:rPr>
              <a:t>Dark mode accessibility myth</a:t>
            </a:r>
            <a:endParaRPr sz="1000" u="sng">
              <a:solidFill>
                <a:schemeClr val="accent5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marL="0" lvl="0" indent="0" algn="l" rtl="0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000" u="sng">
                <a:solidFill>
                  <a:schemeClr val="hlink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  <a:hlinkClick r:id="rId5"/>
              </a:rPr>
              <a:t>Pros and cons of dark mode</a:t>
            </a:r>
            <a:endParaRPr sz="1000" u="sng">
              <a:solidFill>
                <a:schemeClr val="accent5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998" name="Useful links text (column 2)"/>
          <p:cNvSpPr txBox="1"/>
          <p:nvPr/>
        </p:nvSpPr>
        <p:spPr>
          <a:xfrm>
            <a:off x="5193050" y="4153850"/>
            <a:ext cx="3263800" cy="71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000" u="sng">
                <a:solidFill>
                  <a:schemeClr val="hlink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  <a:hlinkClick r:id="rId6"/>
              </a:rPr>
              <a:t>Designing accessible dark themes</a:t>
            </a:r>
            <a:endParaRPr sz="1000" u="sng">
              <a:solidFill>
                <a:schemeClr val="accent5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marL="0" lvl="0" indent="0" algn="l" rtl="0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000" u="sng">
                <a:solidFill>
                  <a:schemeClr val="hlink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  <a:hlinkClick r:id="rId7"/>
              </a:rPr>
              <a:t>5 dark mode myths and realities</a:t>
            </a:r>
            <a:endParaRPr sz="1000" u="sng">
              <a:solidFill>
                <a:schemeClr val="accent5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999" name="Site link"/>
          <p:cNvSpPr txBox="1"/>
          <p:nvPr/>
        </p:nvSpPr>
        <p:spPr>
          <a:xfrm>
            <a:off x="6170850" y="4914900"/>
            <a:ext cx="2286000" cy="182880"/>
          </a:xfrm>
          <a:prstGeom prst="rect">
            <a:avLst/>
          </a:prstGeom>
          <a:noFill/>
        </p:spPr>
        <p:txBody>
          <a:bodyPr wrap="none" lIns="0" tIns="0" rIns="0" bIns="0" anchor="b">
            <a:noAutofit/>
          </a:bodyPr>
          <a:lstStyle/>
          <a:p>
            <a:pPr algn="r"/>
            <a:r>
              <a:rPr lang="en-GB" sz="1100" u="sng">
                <a:solidFill>
                  <a:srgbClr val="3F1A70"/>
                </a:solidFill>
                <a:latin typeface="Atkinson Hyperlegible Next"/>
                <a:cs typeface="Atkinson Hyperlegible Next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AbiHarrisonNye.dev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5B2A99"/>
      </a:accent5>
      <a:accent6>
        <a:srgbClr val="EEFF41"/>
      </a:accent6>
      <a:hlink>
        <a:srgbClr val="5B2A99"/>
      </a:hlink>
      <a:folHlink>
        <a:srgbClr val="5B2A99"/>
      </a:folHlink>
    </a:clrScheme>
    <a:fontScheme name="Office">
      <a:maj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tkinson Hyperlegible Next"/>
        <a:font script="Hebr" typeface="Atkinson Hyperlegible Next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tkinson Hyperlegible Next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tkinson Hyperlegible Next"/>
        <a:font script="Hebr" typeface="Atkinson Hyperlegible Next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tkinson Hyperlegible Next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Dark Mode</dc:title>
  <dc:subject>Inclusion Toolkit</dc:subject>
  <dc:creator>Abi Harrison-Nye</dc:creator>
  <cp:lastModifiedBy>Abi Harrison-Nye</cp:lastModifiedBy>
  <dc:language>en-GB</dc:language>
</cp:coreProperties>
</file>