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trictFirstAndLastChars="0" autoCompressPictures="0">
  <p:sldMasterIdLst>
    <p:sldMasterId id="2147483648" r:id="rId1"/>
  </p:sldMasterIdLst>
  <p:notesMasterIdLst>
    <p:notesMasterId r:id="rId68"/>
  </p:notesMasterIdLst>
  <p:sldIdLst>
    <p:sldId id="296" r:id="rId27"/>
  </p:sldIdLst>
  <p:sldSz cx="9144000" cy="5143500" type="screen16x9"/>
  <p:notesSz cx="6858000" cy="9144000"/>
  <p:embeddedFontLst>
    <p:embeddedFont>
      <p:font typeface="Atkinson Hyperlegible Next" pitchFamily="2" charset="0"/>
      <p:regular r:id="rId82"/>
      <p:bold r:id="rId83"/>
      <p:italic r:id="rId84"/>
      <p:boldItalic r:id="rId85"/>
    </p:embeddedFont>
    <p:embeddedFont>
      <p:font typeface="Atkinson Hyperlegible Mono" pitchFamily="2" charset="0"/>
      <p:regular r:id="rId86"/>
      <p:bold r:id="rId87"/>
      <p:italic r:id="rId88"/>
      <p:boldItalic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7" roundtripDataSignature="AMtx7mg7gmpWS01QsrNt1/qhgKlUv7n0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159" d="100"/>
          <a:sy n="159" d="100"/>
        </p:scale>
        <p:origin x="82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8" Type="http://schemas.openxmlformats.org/officeDocument/2006/relationships/notesMaster" Target="notesMasters/notesMaster1.xml"/><Relationship Id="rId79" Type="http://schemas.openxmlformats.org/officeDocument/2006/relationships/viewProps" Target="viewProps.xml"/><Relationship Id="rId27" Type="http://schemas.openxmlformats.org/officeDocument/2006/relationships/slide" Target="slides/slide26.xml"/><Relationship Id="rId77" Type="http://customschemas.google.com/relationships/presentationmetadata" Target="metadata"/><Relationship Id="rId8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82" Type="http://schemas.openxmlformats.org/officeDocument/2006/relationships/font" Target="fonts/AtkinsonHyperlegibleNext-Regular.fntdata"/><Relationship Id="rId83" Type="http://schemas.openxmlformats.org/officeDocument/2006/relationships/font" Target="fonts/AtkinsonHyperlegibleNext-Bold.fntdata"/><Relationship Id="rId84" Type="http://schemas.openxmlformats.org/officeDocument/2006/relationships/font" Target="fonts/AtkinsonHyperlegibleNext-Italic.fntdata"/><Relationship Id="rId85" Type="http://schemas.openxmlformats.org/officeDocument/2006/relationships/font" Target="fonts/AtkinsonHyperlegibleNext-BoldItalic.fntdata"/><Relationship Id="rId86" Type="http://schemas.openxmlformats.org/officeDocument/2006/relationships/font" Target="fonts/AtkinsonHyperlegibleMono-Regular.fntdata"/><Relationship Id="rId87" Type="http://schemas.openxmlformats.org/officeDocument/2006/relationships/font" Target="fonts/AtkinsonHyperlegibleMono-Bold.fntdata"/><Relationship Id="rId88" Type="http://schemas.openxmlformats.org/officeDocument/2006/relationships/font" Target="fonts/AtkinsonHyperlegibleMono-Italic.fntdata"/><Relationship Id="rId89" Type="http://schemas.openxmlformats.org/officeDocument/2006/relationships/font" Target="fonts/AtkinsonHyperlegibleMono-BoldItalic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.org/WAI/tutorials/forms/validation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levelaccess.com/blog/designer-tips-creating-accessible-forms/" TargetMode="External"/><Relationship Id="rId5" Type="http://schemas.openxmlformats.org/officeDocument/2006/relationships/hyperlink" Target="https://abiharrisonnye.dev" TargetMode="External"/></Relationships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CDB4FF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2622135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3" name="Title"/>
          <p:cNvSpPr txBox="1">
            <a:spLocks noGrp="1"/>
          </p:cNvSpPr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200" b="1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Error Messages &amp; Validation</a:t>
            </a:r>
            <a:endParaRPr sz="3200" b="1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5" name="What is it for? heading"/>
          <p:cNvSpPr txBox="1"/>
          <p:nvPr/>
        </p:nvSpPr>
        <p:spPr>
          <a:xfrm>
            <a:off x="687300" y="1090444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What is it for?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6" name="What is it for? text"/>
          <p:cNvSpPr txBox="1"/>
          <p:nvPr/>
        </p:nvSpPr>
        <p:spPr>
          <a:xfrm>
            <a:off x="2292900" y="1090444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Form errors are a major barrier for all users, but they can completely block users with disabilities. Inaccessible errors include: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Just highlighting a field in red is useless for screen reader users and people with colour blindness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Vague messages like 'Invalid input' or 'Error' tell the user nothing about how to fix it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When a form fails to submit, screen reader users are often left at the top of the page, not knowing what or where the error is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8" name="How to support it heading"/>
          <p:cNvSpPr txBox="1"/>
          <p:nvPr/>
        </p:nvSpPr>
        <p:spPr>
          <a:xfrm>
            <a:off x="687150" y="2622222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How to support it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9" name="How to support it text"/>
          <p:cNvSpPr txBox="1"/>
          <p:nvPr/>
        </p:nvSpPr>
        <p:spPr>
          <a:xfrm>
            <a:off x="2293050" y="2622147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Be specific. Don't say 'Invalid', instead say something like 'Please enter a valid email address'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Don't use colour alone, always add a text message and/or an accessible icon next to the field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Connect the error. Use </a:t>
            </a:r>
            <a:r>
              <a:rPr lang="en-GB" sz="1000" dirty="0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 aria-</a:t>
            </a:r>
            <a:r>
              <a:rPr lang="en-GB" sz="1000" dirty="0" err="1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describedby</a:t>
            </a:r>
            <a:r>
              <a:rPr lang="en-GB" sz="1000" dirty="0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 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to link the input field to its error message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Manage focus. If a form fails to submit, move focus to the first field with an error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 </a:t>
            </a:r>
            <a:r>
              <a:rPr lang="en-GB" sz="1000" dirty="0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 aria-invalid="true" 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on the field so assistive tech knows it has an error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0" name="Useful links heading"/>
          <p:cNvSpPr txBox="1"/>
          <p:nvPr/>
        </p:nvSpPr>
        <p:spPr>
          <a:xfrm>
            <a:off x="687150" y="4153850"/>
            <a:ext cx="16056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1" name="Useful links text"/>
          <p:cNvSpPr txBox="1"/>
          <p:nvPr/>
        </p:nvSpPr>
        <p:spPr>
          <a:xfrm>
            <a:off x="2293050" y="4153850"/>
            <a:ext cx="6163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W3C WAI - Validating Input</a:t>
            </a: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Level Access - Designer Tips: Creating Accessible Forms</a:t>
            </a:r>
          </a:p>
        </p:txBody>
      </p:sp>
      <p:sp>
        <p:nvSpPr>
          <p:cNvPr id="162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Error Messages &amp; Validation</dc:title>
  <dc:subject>Inclusion Toolkit</dc:subject>
  <dc:creator>Abi Harrison-Nye</dc:creator>
  <cp:lastModifiedBy>Abi Harrison-Nye</cp:lastModifiedBy>
  <dc:language>en-GB</dc:language>
</cp:coreProperties>
</file>