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trictFirstAndLastChars="0" autoCompressPictures="0">
  <p:sldMasterIdLst>
    <p:sldMasterId id="2147483648" r:id="rId1"/>
  </p:sldMasterIdLst>
  <p:notesMasterIdLst>
    <p:notesMasterId r:id="rId68"/>
  </p:notesMasterIdLst>
  <p:sldIdLst>
    <p:sldId id="273" r:id="rId30"/>
  </p:sldIdLst>
  <p:sldSz cx="9144000" cy="5143500" type="screen16x9"/>
  <p:notesSz cx="6858000" cy="9144000"/>
  <p:embeddedFontLst>
    <p:embeddedFont>
      <p:font typeface="Atkinson Hyperlegible Next" pitchFamily="2" charset="0"/>
      <p:regular r:id="rId82"/>
      <p:bold r:id="rId83"/>
      <p:italic r:id="rId84"/>
      <p:boldItalic r:id="rId85"/>
    </p:embeddedFont>
    <p:embeddedFont>
      <p:font typeface="Atkinson Hyperlegible Mono" pitchFamily="2" charset="0"/>
      <p:regular r:id="rId86"/>
      <p:bold r:id="rId87"/>
      <p:italic r:id="rId88"/>
      <p:boldItalic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7" roundtripDataSignature="AMtx7mg7gmpWS01QsrNt1/qhgKlUv7n0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159" d="100"/>
          <a:sy n="159" d="100"/>
        </p:scale>
        <p:origin x="82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8" Type="http://schemas.openxmlformats.org/officeDocument/2006/relationships/notesMaster" Target="notesMasters/notesMaster1.xml"/><Relationship Id="rId79" Type="http://schemas.openxmlformats.org/officeDocument/2006/relationships/viewProps" Target="viewProps.xml"/><Relationship Id="rId30" Type="http://schemas.openxmlformats.org/officeDocument/2006/relationships/slide" Target="slides/slide29.xml"/><Relationship Id="rId77" Type="http://customschemas.google.com/relationships/presentationmetadata" Target="metadata"/><Relationship Id="rId8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82" Type="http://schemas.openxmlformats.org/officeDocument/2006/relationships/font" Target="fonts/AtkinsonHyperlegibleNext-Regular.fntdata"/><Relationship Id="rId83" Type="http://schemas.openxmlformats.org/officeDocument/2006/relationships/font" Target="fonts/AtkinsonHyperlegibleNext-Bold.fntdata"/><Relationship Id="rId84" Type="http://schemas.openxmlformats.org/officeDocument/2006/relationships/font" Target="fonts/AtkinsonHyperlegibleNext-Italic.fntdata"/><Relationship Id="rId85" Type="http://schemas.openxmlformats.org/officeDocument/2006/relationships/font" Target="fonts/AtkinsonHyperlegibleNext-BoldItalic.fntdata"/><Relationship Id="rId86" Type="http://schemas.openxmlformats.org/officeDocument/2006/relationships/font" Target="fonts/AtkinsonHyperlegibleMono-Regular.fntdata"/><Relationship Id="rId87" Type="http://schemas.openxmlformats.org/officeDocument/2006/relationships/font" Target="fonts/AtkinsonHyperlegibleMono-Bold.fntdata"/><Relationship Id="rId88" Type="http://schemas.openxmlformats.org/officeDocument/2006/relationships/font" Target="fonts/AtkinsonHyperlegibleMono-Italic.fntdata"/><Relationship Id="rId89" Type="http://schemas.openxmlformats.org/officeDocument/2006/relationships/font" Target="fonts/AtkinsonHyperlegibleMono-BoldItalic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fd385038c4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290" name="Google Shape;290;g3fd385038c4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uxpin.com/studio/blog/how-to-build-accessible-modals-with-focus-traps/" TargetMode="External"/><Relationship Id="rId4" Type="http://schemas.openxmlformats.org/officeDocument/2006/relationships/hyperlink" Target="https://css-tricks.com/a-primer-on-focus-trapping/" TargetMode="External"/><Relationship Id="rId6" Type="http://schemas.openxmlformats.org/officeDocument/2006/relationships/hyperlink" Target="https://abiharrisonnye.dev" TargetMode="External"/></Relationships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CDB4FF"/>
        </a:solidFill>
        <a:effectLst/>
      </p:bgPr>
    </p:bg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9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9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2622135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93" name="Title"/>
          <p:cNvSpPr txBox="1">
            <a:spLocks noGrp="1"/>
          </p:cNvSpPr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500" b="1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Focus Traps</a:t>
            </a:r>
            <a:endParaRPr sz="3500" b="1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95" name="What is it for? heading"/>
          <p:cNvSpPr txBox="1"/>
          <p:nvPr/>
        </p:nvSpPr>
        <p:spPr>
          <a:xfrm>
            <a:off x="687300" y="1090444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What is it for?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96" name="What is it for? text"/>
          <p:cNvSpPr txBox="1"/>
          <p:nvPr/>
        </p:nvSpPr>
        <p:spPr>
          <a:xfrm>
            <a:off x="2292900" y="1090444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 focus trap keeps keyboard focus inside one part of the page while it's open, such as a modal. Pressing Tab only moves between the items inside it, so the user doesn't get lost on the page behind it. A good focus trap always lets the user leave, for example by pressing Escape or using a close button.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98" name="How to support it heading"/>
          <p:cNvSpPr txBox="1"/>
          <p:nvPr/>
        </p:nvSpPr>
        <p:spPr>
          <a:xfrm>
            <a:off x="687150" y="2622222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How to support it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99" name="How to support it text"/>
          <p:cNvSpPr txBox="1"/>
          <p:nvPr/>
        </p:nvSpPr>
        <p:spPr>
          <a:xfrm>
            <a:off x="2293050" y="2622147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Only use a focus trap where it's needed, such as in a modal. Unwanted traps can be added by accident. Always test your pages using only the keyboard before any changes go live.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If you genuinely want a focus trap, use a pre-built accessible component like a Modal, which handles focus trap behaviour automatically.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00" name="Useful links heading"/>
          <p:cNvSpPr txBox="1"/>
          <p:nvPr/>
        </p:nvSpPr>
        <p:spPr>
          <a:xfrm>
            <a:off x="687150" y="4153850"/>
            <a:ext cx="16056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01" name="Useful links text"/>
          <p:cNvSpPr txBox="1"/>
          <p:nvPr/>
        </p:nvSpPr>
        <p:spPr>
          <a:xfrm>
            <a:off x="2293050" y="4153850"/>
            <a:ext cx="6163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/>
              </a:rPr>
              <a:t>A Primer on Focus Trapping</a:t>
            </a:r>
            <a:endParaRPr sz="1000" u="sng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5"/>
              </a:rPr>
              <a:t>How to Build Accessible Modals with Focus Traps</a:t>
            </a:r>
            <a:endParaRPr sz="1000" u="sng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02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Focus Traps</dc:title>
  <dc:subject>Inclusion Toolkit</dc:subject>
  <dc:creator>Abi Harrison-Nye</dc:creator>
  <cp:lastModifiedBy>Abi Harrison-Nye</cp:lastModifiedBy>
  <dc:language>en-GB</dc:language>
</cp:coreProperties>
</file>