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trictFirstAndLastChars="0" autoCompressPictures="0">
  <p:sldMasterIdLst>
    <p:sldMasterId id="2147483648" r:id="rId1"/>
  </p:sldMasterIdLst>
  <p:notesMasterIdLst>
    <p:notesMasterId r:id="rId68"/>
  </p:notesMasterIdLst>
  <p:sldIdLst>
    <p:sldId id="302" r:id="rId39"/>
  </p:sldIdLst>
  <p:sldSz cx="9144000" cy="5143500" type="screen16x9"/>
  <p:notesSz cx="6858000" cy="9144000"/>
  <p:embeddedFontLst>
    <p:embeddedFont>
      <p:font typeface="Atkinson Hyperlegible Next" pitchFamily="2" charset="0"/>
      <p:regular r:id="rId82"/>
      <p:bold r:id="rId83"/>
      <p:italic r:id="rId84"/>
      <p:boldItalic r:id="rId85"/>
    </p:embeddedFont>
    <p:embeddedFont>
      <p:font typeface="Atkinson Hyperlegible Mono" pitchFamily="2" charset="0"/>
      <p:regular r:id="rId86"/>
      <p:bold r:id="rId87"/>
      <p:italic r:id="rId88"/>
      <p:boldItalic r:id="rId8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7" roundtripDataSignature="AMtx7mg7gmpWS01QsrNt1/qhgKlUv7n0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5"/>
  </p:normalViewPr>
  <p:slideViewPr>
    <p:cSldViewPr snapToGrid="0">
      <p:cViewPr varScale="1">
        <p:scale>
          <a:sx n="159" d="100"/>
          <a:sy n="159" d="100"/>
        </p:scale>
        <p:origin x="82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8" Type="http://schemas.openxmlformats.org/officeDocument/2006/relationships/notesMaster" Target="notesMasters/notesMaster1.xml"/><Relationship Id="rId79" Type="http://schemas.openxmlformats.org/officeDocument/2006/relationships/viewProps" Target="viewProps.xml"/><Relationship Id="rId77" Type="http://customschemas.google.com/relationships/presentationmetadata" Target="metadata"/><Relationship Id="rId8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39" Type="http://schemas.openxmlformats.org/officeDocument/2006/relationships/slide" Target="slides/slide38.xml"/><Relationship Id="rId82" Type="http://schemas.openxmlformats.org/officeDocument/2006/relationships/font" Target="fonts/AtkinsonHyperlegibleNext-Regular.fntdata"/><Relationship Id="rId83" Type="http://schemas.openxmlformats.org/officeDocument/2006/relationships/font" Target="fonts/AtkinsonHyperlegibleNext-Bold.fntdata"/><Relationship Id="rId84" Type="http://schemas.openxmlformats.org/officeDocument/2006/relationships/font" Target="fonts/AtkinsonHyperlegibleNext-Italic.fntdata"/><Relationship Id="rId85" Type="http://schemas.openxmlformats.org/officeDocument/2006/relationships/font" Target="fonts/AtkinsonHyperlegibleNext-BoldItalic.fntdata"/><Relationship Id="rId86" Type="http://schemas.openxmlformats.org/officeDocument/2006/relationships/font" Target="fonts/AtkinsonHyperlegibleMono-Regular.fntdata"/><Relationship Id="rId87" Type="http://schemas.openxmlformats.org/officeDocument/2006/relationships/font" Target="fonts/AtkinsonHyperlegibleMono-Bold.fntdata"/><Relationship Id="rId88" Type="http://schemas.openxmlformats.org/officeDocument/2006/relationships/font" Target="fonts/AtkinsonHyperlegibleMono-Italic.fntdata"/><Relationship Id="rId89" Type="http://schemas.openxmlformats.org/officeDocument/2006/relationships/font" Target="fonts/AtkinsonHyperlegibleMono-BoldItalic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1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css-tricks.com/why-how-and-when-to-use-semantic-html-and-aria/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freecodecamp.org/news/improve-web-accessibility-with-landmarks/" TargetMode="External"/><Relationship Id="rId4" Type="http://schemas.openxmlformats.org/officeDocument/2006/relationships/hyperlink" Target="https://webaim.org/resources/htmlcheatsheet/" TargetMode="External"/><Relationship Id="rId6" Type="http://schemas.openxmlformats.org/officeDocument/2006/relationships/hyperlink" Target="https://abiharrisonnye.dev" TargetMode="External"/></Relationships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CDB4FF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4153900"/>
            <a:ext cx="7769700" cy="717300"/>
          </a:xfrm>
          <a:prstGeom prst="roundRect">
            <a:avLst>
              <a:gd name="adj" fmla="val 1631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1090369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2622135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3" name="Title"/>
          <p:cNvSpPr txBox="1">
            <a:spLocks noGrp="1"/>
          </p:cNvSpPr>
          <p:nvPr>
            <p:ph type="ctrTitle"/>
          </p:nvPr>
        </p:nvSpPr>
        <p:spPr>
          <a:xfrm>
            <a:off x="1365600" y="238378"/>
            <a:ext cx="6412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4000" b="1"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Landmarks &amp; Roles</a:t>
            </a:r>
            <a:endParaRPr sz="4000" b="1"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5" name="What is it for? heading"/>
          <p:cNvSpPr txBox="1"/>
          <p:nvPr/>
        </p:nvSpPr>
        <p:spPr>
          <a:xfrm>
            <a:off x="687300" y="1090444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What is it for?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6" name="What is it for? text"/>
          <p:cNvSpPr txBox="1"/>
          <p:nvPr/>
        </p:nvSpPr>
        <p:spPr>
          <a:xfrm>
            <a:off x="2292900" y="1090444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Imagine trying to navigate a city with no street signs, where every building looks the same. That is what a website feels like to a screen reader user without Landmarks and Roles.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Landmarks: These are like zones on a map. They tell the user 'This is the Navigation' or 'This is the Main Content'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Roles: These are like name tags. They tell the user exactly what an item is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8" name="How to support it heading"/>
          <p:cNvSpPr txBox="1"/>
          <p:nvPr/>
        </p:nvSpPr>
        <p:spPr>
          <a:xfrm>
            <a:off x="687150" y="2622222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How to support it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9" name="How to support it text"/>
          <p:cNvSpPr txBox="1"/>
          <p:nvPr/>
        </p:nvSpPr>
        <p:spPr>
          <a:xfrm>
            <a:off x="2293050" y="2622147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The best way is to use semantic HTML (standard HTML tags). When you use the right tag, you get the Landmark or Role for free.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Landmarks: Use </a:t>
            </a:r>
            <a:r>
              <a:rPr lang="en-GB" sz="1000" dirty="0">
                <a:solidFill>
                  <a:srgbClr val="FFFFFF"/>
                </a:solidFill>
                <a:highlight>
                  <a:srgbClr val="263238"/>
                </a:highlight>
                <a:latin typeface="Atkinson Hyperlegible Mono"/>
                <a:ea typeface="Atkinson Hyperlegible Mono"/>
                <a:cs typeface="Atkinson Hyperlegible Mono"/>
                <a:sym typeface="Atkinson Hyperlegible Mono"/>
              </a:rPr>
              <a:t> &lt;nav&gt; </a:t>
            </a: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 for menus and </a:t>
            </a:r>
            <a:r>
              <a:rPr lang="en-GB" sz="1000" dirty="0">
                <a:solidFill>
                  <a:srgbClr val="FFFFFF"/>
                </a:solidFill>
                <a:highlight>
                  <a:srgbClr val="263238"/>
                </a:highlight>
                <a:latin typeface="Atkinson Hyperlegible Mono"/>
                <a:ea typeface="Atkinson Hyperlegible Mono"/>
                <a:cs typeface="Atkinson Hyperlegible Mono"/>
                <a:sym typeface="Atkinson Hyperlegible Mono"/>
              </a:rPr>
              <a:t> &lt;main&gt; </a:t>
            </a: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 for your main content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Roles: Use </a:t>
            </a:r>
            <a:r>
              <a:rPr lang="en-GB" sz="1000" dirty="0">
                <a:solidFill>
                  <a:srgbClr val="FFFFFF"/>
                </a:solidFill>
                <a:highlight>
                  <a:srgbClr val="263238"/>
                </a:highlight>
                <a:latin typeface="Atkinson Hyperlegible Mono"/>
                <a:ea typeface="Atkinson Hyperlegible Mono"/>
                <a:cs typeface="Atkinson Hyperlegible Mono"/>
                <a:sym typeface="Atkinson Hyperlegible Mono"/>
              </a:rPr>
              <a:t> &lt;button&gt; </a:t>
            </a: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 for buttons and </a:t>
            </a:r>
            <a:r>
              <a:rPr lang="en-GB" sz="1000" dirty="0">
                <a:solidFill>
                  <a:srgbClr val="FFFFFF"/>
                </a:solidFill>
                <a:highlight>
                  <a:srgbClr val="263238"/>
                </a:highlight>
                <a:latin typeface="Atkinson Hyperlegible Mono"/>
                <a:ea typeface="Atkinson Hyperlegible Mono"/>
                <a:cs typeface="Atkinson Hyperlegible Mono"/>
                <a:sym typeface="Atkinson Hyperlegible Mono"/>
              </a:rPr>
              <a:t> &lt;a&gt; </a:t>
            </a: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 for links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180000" lvl="0" indent="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You can use code to force a plain box (</a:t>
            </a:r>
            <a:r>
              <a:rPr lang="en-GB" sz="1000" dirty="0">
                <a:solidFill>
                  <a:srgbClr val="FFFFFF"/>
                </a:solidFill>
                <a:highlight>
                  <a:srgbClr val="263238"/>
                </a:highlight>
                <a:latin typeface="Atkinson Hyperlegible Mono"/>
                <a:ea typeface="Atkinson Hyperlegible Mono"/>
                <a:cs typeface="Atkinson Hyperlegible Mono"/>
                <a:sym typeface="Atkinson Hyperlegible Mono"/>
              </a:rPr>
              <a:t> &lt;div&gt; </a:t>
            </a: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) to act like a </a:t>
            </a:r>
            <a:r>
              <a:rPr lang="en-GB" sz="1000" dirty="0">
                <a:solidFill>
                  <a:srgbClr val="FFFFFF"/>
                </a:solidFill>
                <a:highlight>
                  <a:srgbClr val="263238"/>
                </a:highlight>
                <a:latin typeface="Atkinson Hyperlegible Mono"/>
                <a:ea typeface="Atkinson Hyperlegible Mono"/>
                <a:cs typeface="Atkinson Hyperlegible Mono"/>
                <a:sym typeface="Atkinson Hyperlegible Mono"/>
              </a:rPr>
              <a:t> &lt;button&gt; </a:t>
            </a: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, but it’s risky and takes much more work.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0" name="Useful links heading"/>
          <p:cNvSpPr txBox="1"/>
          <p:nvPr/>
        </p:nvSpPr>
        <p:spPr>
          <a:xfrm>
            <a:off x="687150" y="4153850"/>
            <a:ext cx="16056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Useful Links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1" name="Useful links text"/>
          <p:cNvSpPr txBox="1"/>
          <p:nvPr/>
        </p:nvSpPr>
        <p:spPr>
          <a:xfrm>
            <a:off x="2293050" y="4153850"/>
            <a:ext cx="6163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CSS Tricks - Why, How, and When to Use Semantic HTML and ARIA</a:t>
            </a: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HTML Semantics and Accessibility Cheat Sheet</a:t>
            </a: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Improve Web Accessibility with Landmarks</a:t>
            </a:r>
          </a:p>
        </p:txBody>
      </p:sp>
      <p:sp>
        <p:nvSpPr>
          <p:cNvPr id="162" name="Site link"/>
          <p:cNvSpPr txBox="1"/>
          <p:nvPr/>
        </p:nvSpPr>
        <p:spPr>
          <a:xfrm>
            <a:off x="6170850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Landmarks &amp; Roles</dc:title>
  <dc:subject>Inclusion Toolkit</dc:subject>
  <dc:creator>Abi Harrison-Nye</dc:creator>
  <cp:lastModifiedBy>Abi Harrison-Nye</cp:lastModifiedBy>
  <dc:language>en-GB</dc:language>
</cp:coreProperties>
</file>