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trictFirstAndLastChars="0" autoCompressPictures="0">
  <p:sldMasterIdLst>
    <p:sldMasterId id="2147483648" r:id="rId1"/>
  </p:sldMasterIdLst>
  <p:notesMasterIdLst>
    <p:notesMasterId r:id="rId68"/>
  </p:notesMasterIdLst>
  <p:sldIdLst>
    <p:sldId id="305" r:id="rId42"/>
  </p:sldIdLst>
  <p:sldSz cx="9144000" cy="5143500" type="screen16x9"/>
  <p:notesSz cx="6858000" cy="9144000"/>
  <p:embeddedFontLst>
    <p:embeddedFont>
      <p:font typeface="Atkinson Hyperlegible Next" pitchFamily="2" charset="0"/>
      <p:regular r:id="rId82"/>
      <p:bold r:id="rId83"/>
      <p:italic r:id="rId84"/>
      <p:boldItalic r:id="rId85"/>
    </p:embeddedFont>
    <p:embeddedFont>
      <p:font typeface="Atkinson Hyperlegible Mono" pitchFamily="2" charset="0"/>
      <p:regular r:id="rId86"/>
      <p:bold r:id="rId87"/>
      <p:italic r:id="rId88"/>
      <p:boldItalic r:id="rId8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7" roundtripDataSignature="AMtx7mg7gmpWS01QsrNt1/qhgKlUv7n0t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5"/>
  </p:normalViewPr>
  <p:slideViewPr>
    <p:cSldViewPr snapToGrid="0">
      <p:cViewPr varScale="1">
        <p:scale>
          <a:sx n="159" d="100"/>
          <a:sy n="159" d="100"/>
        </p:scale>
        <p:origin x="82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42" Type="http://schemas.openxmlformats.org/officeDocument/2006/relationships/slide" Target="slides/slide41.xml"/><Relationship Id="rId68" Type="http://schemas.openxmlformats.org/officeDocument/2006/relationships/notesMaster" Target="notesMasters/notesMaster1.xml"/><Relationship Id="rId79" Type="http://schemas.openxmlformats.org/officeDocument/2006/relationships/viewProps" Target="viewProps.xml"/><Relationship Id="rId77" Type="http://customschemas.google.com/relationships/presentationmetadata" Target="metadata"/><Relationship Id="rId8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82" Type="http://schemas.openxmlformats.org/officeDocument/2006/relationships/font" Target="fonts/AtkinsonHyperlegibleNext-Regular.fntdata"/><Relationship Id="rId83" Type="http://schemas.openxmlformats.org/officeDocument/2006/relationships/font" Target="fonts/AtkinsonHyperlegibleNext-Bold.fntdata"/><Relationship Id="rId84" Type="http://schemas.openxmlformats.org/officeDocument/2006/relationships/font" Target="fonts/AtkinsonHyperlegibleNext-Italic.fntdata"/><Relationship Id="rId85" Type="http://schemas.openxmlformats.org/officeDocument/2006/relationships/font" Target="fonts/AtkinsonHyperlegibleNext-BoldItalic.fntdata"/><Relationship Id="rId86" Type="http://schemas.openxmlformats.org/officeDocument/2006/relationships/font" Target="fonts/AtkinsonHyperlegibleMono-Regular.fntdata"/><Relationship Id="rId87" Type="http://schemas.openxmlformats.org/officeDocument/2006/relationships/font" Target="fonts/AtkinsonHyperlegibleMono-Bold.fntdata"/><Relationship Id="rId88" Type="http://schemas.openxmlformats.org/officeDocument/2006/relationships/font" Target="fonts/AtkinsonHyperlegibleMono-Italic.fntdata"/><Relationship Id="rId89" Type="http://schemas.openxmlformats.org/officeDocument/2006/relationships/font" Target="fonts/AtkinsonHyperlegibleMono-BoldItalic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n-GB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martijnhols.nl/blog/accessibility-essentials-every-front-end-developer-should-know#modals" TargetMode="External"/><Relationship Id="rId5" Type="http://schemas.openxmlformats.org/officeDocument/2006/relationships/hyperlink" Target="https://abiharrisonnye.dev" TargetMode="External"/></Relationships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CDB4FF"/>
        </a:solidFill>
        <a:effectLst/>
      </p:bgPr>
    </p:bg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2622135"/>
            <a:ext cx="7769700" cy="1404600"/>
          </a:xfrm>
          <a:prstGeom prst="roundRect">
            <a:avLst>
              <a:gd name="adj" fmla="val 8333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ts val="16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3" name="Title"/>
          <p:cNvSpPr txBox="1">
            <a:spLocks noGrp="1"/>
          </p:cNvSpPr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000" b="1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Modals</a:t>
            </a:r>
            <a:endParaRPr sz="4000" b="1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5" name="What is it for? heading"/>
          <p:cNvSpPr txBox="1"/>
          <p:nvPr/>
        </p:nvSpPr>
        <p:spPr>
          <a:xfrm>
            <a:off x="687300" y="1090444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What is it for?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6" name="What is it for? text"/>
          <p:cNvSpPr txBox="1"/>
          <p:nvPr/>
        </p:nvSpPr>
        <p:spPr>
          <a:xfrm>
            <a:off x="2292900" y="1090444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Modals are manually triggered pop-ups that provide extra information. For example, a shop might use a modal to explain what each condition grade of a refurbished phone means.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Modals make it possible to include all the required information on a page, without presenting users with a giant page full of text.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0" marR="180000" lvl="0" indent="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Modals are incredibly useful for (but not limited to) people with cognitive impairments, people with ADHD, people with autism and screen reader users.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8" name="How to support it heading"/>
          <p:cNvSpPr txBox="1"/>
          <p:nvPr/>
        </p:nvSpPr>
        <p:spPr>
          <a:xfrm>
            <a:off x="687150" y="2622222"/>
            <a:ext cx="16056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How to support it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59" name="How to support it text"/>
          <p:cNvSpPr txBox="1"/>
          <p:nvPr/>
        </p:nvSpPr>
        <p:spPr>
          <a:xfrm>
            <a:off x="2293050" y="2622147"/>
            <a:ext cx="6163800" cy="14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180000" lvl="0" indent="0" algn="l" rtl="0">
              <a:lnSpc>
                <a:spcPts val="115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 general, modals can be tricky to build accessibly. Important considerations include the user's focus and keyboard navigation.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Move focus into the modal when it opens, and keep it there while it's open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 users close it with the Escape key as well as a visible close button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marL="457200" marR="180000" lvl="0" indent="-292100" algn="l" rtl="0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Return focus to the element that opened it when it closes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0" name="Useful links heading"/>
          <p:cNvSpPr txBox="1"/>
          <p:nvPr/>
        </p:nvSpPr>
        <p:spPr>
          <a:xfrm>
            <a:off x="687150" y="4153850"/>
            <a:ext cx="16056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marR="72000" lvl="0" indent="0" algn="ctr" rtl="0">
              <a:lnSpc>
                <a:spcPts val="264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200" b="1" i="0" u="none" strike="noStrike" cap="non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sz="2200" b="1" i="0" u="none" strike="noStrike" cap="non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1" name="Useful links text"/>
          <p:cNvSpPr txBox="1"/>
          <p:nvPr/>
        </p:nvSpPr>
        <p:spPr>
          <a:xfrm>
            <a:off x="2293050" y="4153850"/>
            <a:ext cx="6163800" cy="7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accent5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Accessibility Essentials - Modals</a:t>
            </a:r>
          </a:p>
        </p:txBody>
      </p:sp>
      <p:sp>
        <p:nvSpPr>
          <p:cNvPr id="162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Modals</dc:title>
  <dc:subject>Inclusion Toolkit</dc:subject>
  <dc:creator>Abi Harrison-Nye</dc:creator>
  <cp:lastModifiedBy>Abi Harrison-Nye</cp:lastModifiedBy>
  <dc:language>en-GB</dc:language>
</cp:coreProperties>
</file>