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trictFirstAndLastChars="0" autoCompressPictures="0">
  <p:sldMasterIdLst>
    <p:sldMasterId id="2147483648" r:id="rId1"/>
  </p:sldMasterIdLst>
  <p:notesMasterIdLst>
    <p:notesMasterId r:id="rId68"/>
  </p:notesMasterIdLst>
  <p:sldIdLst>
    <p:sldId id="309" r:id="rId47"/>
  </p:sldIdLst>
  <p:sldSz cx="9144000" cy="5143500" type="screen16x9"/>
  <p:notesSz cx="6858000" cy="9144000"/>
  <p:embeddedFontLst>
    <p:embeddedFont>
      <p:font typeface="Atkinson Hyperlegible Next" pitchFamily="2" charset="0"/>
      <p:regular r:id="rId82"/>
      <p:bold r:id="rId83"/>
      <p:italic r:id="rId84"/>
      <p:boldItalic r:id="rId85"/>
    </p:embeddedFont>
    <p:embeddedFont>
      <p:font typeface="Atkinson Hyperlegible Mono" pitchFamily="2" charset="0"/>
      <p:regular r:id="rId86"/>
      <p:bold r:id="rId87"/>
      <p:italic r:id="rId88"/>
      <p:boldItalic r:id="rId8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7" roundtripDataSignature="AMtx7mg7gmpWS01QsrNt1/qhgKlUv7n0t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5"/>
  </p:normalViewPr>
  <p:slideViewPr>
    <p:cSldViewPr snapToGrid="0">
      <p:cViewPr varScale="1">
        <p:scale>
          <a:sx n="159" d="100"/>
          <a:sy n="159" d="100"/>
        </p:scale>
        <p:origin x="824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47" Type="http://schemas.openxmlformats.org/officeDocument/2006/relationships/slide" Target="slides/slide46.xml"/><Relationship Id="rId68" Type="http://schemas.openxmlformats.org/officeDocument/2006/relationships/notesMaster" Target="notesMasters/notesMaster1.xml"/><Relationship Id="rId79" Type="http://schemas.openxmlformats.org/officeDocument/2006/relationships/viewProps" Target="viewProps.xml"/><Relationship Id="rId77" Type="http://customschemas.google.com/relationships/presentationmetadata" Target="metadata"/><Relationship Id="rId8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82" Type="http://schemas.openxmlformats.org/officeDocument/2006/relationships/font" Target="fonts/AtkinsonHyperlegibleNext-Regular.fntdata"/><Relationship Id="rId83" Type="http://schemas.openxmlformats.org/officeDocument/2006/relationships/font" Target="fonts/AtkinsonHyperlegibleNext-Bold.fntdata"/><Relationship Id="rId84" Type="http://schemas.openxmlformats.org/officeDocument/2006/relationships/font" Target="fonts/AtkinsonHyperlegibleNext-Italic.fntdata"/><Relationship Id="rId85" Type="http://schemas.openxmlformats.org/officeDocument/2006/relationships/font" Target="fonts/AtkinsonHyperlegibleNext-BoldItalic.fntdata"/><Relationship Id="rId86" Type="http://schemas.openxmlformats.org/officeDocument/2006/relationships/font" Target="fonts/AtkinsonHyperlegibleMono-Regular.fntdata"/><Relationship Id="rId87" Type="http://schemas.openxmlformats.org/officeDocument/2006/relationships/font" Target="fonts/AtkinsonHyperlegibleMono-Bold.fntdata"/><Relationship Id="rId88" Type="http://schemas.openxmlformats.org/officeDocument/2006/relationships/font" Target="fonts/AtkinsonHyperlegibleMono-Italic.fntdata"/><Relationship Id="rId89" Type="http://schemas.openxmlformats.org/officeDocument/2006/relationships/font" Target="fonts/AtkinsonHyperlegibleMono-BoldItalic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0" name="Google Shape;10;p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7" name="Google Shape;37;p1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1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1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  <p:sp>
        <p:nvSpPr>
          <p:cNvPr id="7" name="Google Shape;7;p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  <p:sp>
        <p:nvSpPr>
          <p:cNvPr id="8" name="Google Shape;8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otherStyle>
  </p:txStyles>
</p:sldMaster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s://tetralogical.com/blog/2022/08/08/accessibility-and-qr-codes/" TargetMode="External"/><Relationship Id="rId7" Type="http://schemas.openxmlformats.org/officeDocument/2006/relationships/hyperlink" Target="https://axesslab.com/qr-codes/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boia.org/blog/are-qr-codes-accessible-for-people-with-disabilities" TargetMode="External"/><Relationship Id="rId5" Type="http://schemas.openxmlformats.org/officeDocument/2006/relationships/hyperlink" Target="https://www.accessibility.com/blog/making-qr-codes-more-accessible-and-improving-business-accessibility" TargetMode="External"/><Relationship Id="rId4" Type="http://schemas.openxmlformats.org/officeDocument/2006/relationships/hyperlink" Target="https://www.zappar.com/zapvision/accessible-qr-codes/" TargetMode="External"/><Relationship Id="rId8" Type="http://schemas.openxmlformats.org/officeDocument/2006/relationships/hyperlink" Target="https://abiharrisonnye.dev" TargetMode="External"/></Relationships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CDB4FF"/>
        </a:solid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4153900"/>
            <a:ext cx="7769700" cy="717300"/>
          </a:xfrm>
          <a:prstGeom prst="roundRect">
            <a:avLst>
              <a:gd name="adj" fmla="val 1631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4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1090369"/>
            <a:ext cx="7769700" cy="1404600"/>
          </a:xfrm>
          <a:prstGeom prst="roundRect">
            <a:avLst>
              <a:gd name="adj" fmla="val 8333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7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2622135"/>
            <a:ext cx="7769700" cy="1404600"/>
          </a:xfrm>
          <a:prstGeom prst="roundRect">
            <a:avLst>
              <a:gd name="adj" fmla="val 8333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3" name="Title"/>
          <p:cNvSpPr txBox="1">
            <a:spLocks noGrp="1"/>
          </p:cNvSpPr>
          <p:nvPr>
            <p:ph type="ctrTitle"/>
          </p:nvPr>
        </p:nvSpPr>
        <p:spPr>
          <a:xfrm>
            <a:off x="1365600" y="238378"/>
            <a:ext cx="64128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ts val="48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4000" b="1"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QR Codes</a:t>
            </a:r>
            <a:endParaRPr sz="4000" b="1"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5" name="What is it for? heading"/>
          <p:cNvSpPr txBox="1"/>
          <p:nvPr/>
        </p:nvSpPr>
        <p:spPr>
          <a:xfrm>
            <a:off x="687300" y="1090444"/>
            <a:ext cx="16056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What is it for?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6" name="What is it for? text"/>
          <p:cNvSpPr txBox="1"/>
          <p:nvPr/>
        </p:nvSpPr>
        <p:spPr>
          <a:xfrm>
            <a:off x="2292900" y="1090444"/>
            <a:ext cx="61638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180000" lvl="0" indent="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 QR (Quick Response) code is a type of two-dimensional barcode. It's a machine-scannable image that a smartphone camera can read to bridge the gap between a physical item and a digital resource.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0" marR="180000" lvl="0" indent="0" algn="l" rtl="0">
              <a:lnSpc>
                <a:spcPts val="115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QR codes create significant barriers if not implemented carefully. These barriers include: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180000" lvl="0" indent="-292100" algn="l" rtl="0">
              <a:lnSpc>
                <a:spcPts val="115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Users who are blind or have low vision cannot easily locate or scan a QR code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180000" lvl="0" indent="-29210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 standard code provides no information about its destination before being scanned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8" name="How to support it heading"/>
          <p:cNvSpPr txBox="1"/>
          <p:nvPr/>
        </p:nvSpPr>
        <p:spPr>
          <a:xfrm>
            <a:off x="687150" y="2622222"/>
            <a:ext cx="16056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How to support it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9" name="How to support it text"/>
          <p:cNvSpPr txBox="1"/>
          <p:nvPr/>
        </p:nvSpPr>
        <p:spPr>
          <a:xfrm>
            <a:off x="2293050" y="2622147"/>
            <a:ext cx="61638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marR="180000" lvl="0" indent="-29210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Always include a short, readable URL and a clear description of the link's purpose next to the code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180000" lvl="0" indent="-29210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Use high-contrast colours (dark on light), a large size (at least 1 inch x 1 inch), and place it at a height reachable by all users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0" marR="180000" lvl="0" indent="0" algn="l" rtl="0">
              <a:lnSpc>
                <a:spcPts val="115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If you can avoid using a QR code, you should. Alternatives include short URLs, NFC tags and Accessible QR (AQR) codes.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60" name="Useful links heading"/>
          <p:cNvSpPr txBox="1"/>
          <p:nvPr/>
        </p:nvSpPr>
        <p:spPr>
          <a:xfrm>
            <a:off x="687150" y="4153850"/>
            <a:ext cx="16056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Useful Links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61" name="Useful links text"/>
          <p:cNvSpPr txBox="1"/>
          <p:nvPr/>
        </p:nvSpPr>
        <p:spPr>
          <a:xfrm>
            <a:off x="2293050" y="4153850"/>
            <a:ext cx="26500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u="sng">
                <a:solidFill>
                  <a:schemeClr val="accent5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Accessibility and QR codes</a:t>
            </a:r>
          </a:p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u="sng">
                <a:solidFill>
                  <a:schemeClr val="accent5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What is an Accessible QR (AQR) code?</a:t>
            </a:r>
          </a:p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u="sng">
                <a:solidFill>
                  <a:schemeClr val="accent5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Making QR codes more accessible</a:t>
            </a:r>
          </a:p>
        </p:txBody>
      </p:sp>
      <p:sp>
        <p:nvSpPr>
          <p:cNvPr id="999" name="Useful links text"/>
          <p:cNvSpPr txBox="1"/>
          <p:nvPr/>
        </p:nvSpPr>
        <p:spPr>
          <a:xfrm>
            <a:off x="4943050" y="4153850"/>
            <a:ext cx="35138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u="sng">
                <a:solidFill>
                  <a:schemeClr val="accent5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Are QR Codes Accessible for People with Disabilities?</a:t>
            </a:r>
          </a:p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u="sng">
                <a:solidFill>
                  <a:schemeClr val="accent5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Accessible QR Codes – The Ultimate Guide</a:t>
            </a:r>
          </a:p>
        </p:txBody>
      </p:sp>
      <p:sp>
        <p:nvSpPr>
          <p:cNvPr id="1000" name="Site link"/>
          <p:cNvSpPr txBox="1"/>
          <p:nvPr/>
        </p:nvSpPr>
        <p:spPr>
          <a:xfrm>
            <a:off x="6170850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5B2A99"/>
      </a:accent5>
      <a:accent6>
        <a:srgbClr val="EEFF41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QR Codes</dc:title>
  <dc:subject>Inclusion Toolkit</dc:subject>
  <dc:creator>Abi Harrison-Nye</dc:creator>
  <cp:lastModifiedBy>Abi Harrison-Nye</cp:lastModifiedBy>
  <dc:language>en-GB</dc:language>
</cp:coreProperties>
</file>