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trictFirstAndLastChars="0" autoCompressPictures="0">
  <p:sldMasterIdLst>
    <p:sldMasterId id="2147483648" r:id="rId1"/>
  </p:sldMasterIdLst>
  <p:notesMasterIdLst>
    <p:notesMasterId r:id="rId68"/>
  </p:notesMasterIdLst>
  <p:sldIdLst>
    <p:sldId id="311" r:id="rId50"/>
  </p:sldIdLst>
  <p:sldSz cx="9144000" cy="5143500" type="screen16x9"/>
  <p:notesSz cx="6858000" cy="9144000"/>
  <p:embeddedFontLst>
    <p:embeddedFont>
      <p:font typeface="Atkinson Hyperlegible Next" pitchFamily="2" charset="0"/>
      <p:regular r:id="rId82"/>
      <p:bold r:id="rId83"/>
      <p:italic r:id="rId84"/>
      <p:boldItalic r:id="rId85"/>
    </p:embeddedFont>
    <p:embeddedFont>
      <p:font typeface="Atkinson Hyperlegible Mono" pitchFamily="2" charset="0"/>
      <p:regular r:id="rId86"/>
      <p:bold r:id="rId87"/>
      <p:italic r:id="rId88"/>
      <p:boldItalic r:id="rId8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7" roundtripDataSignature="AMtx7mg7gmpWS01QsrNt1/qhgKlUv7n0t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75"/>
  </p:normalViewPr>
  <p:slideViewPr>
    <p:cSldViewPr snapToGrid="0">
      <p:cViewPr varScale="1">
        <p:scale>
          <a:sx n="159" d="100"/>
          <a:sy n="159" d="100"/>
        </p:scale>
        <p:origin x="824" y="17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68" Type="http://schemas.openxmlformats.org/officeDocument/2006/relationships/notesMaster" Target="notesMasters/notesMaster1.xml"/><Relationship Id="rId79" Type="http://schemas.openxmlformats.org/officeDocument/2006/relationships/viewProps" Target="viewProps.xml"/><Relationship Id="rId77" Type="http://customschemas.google.com/relationships/presentationmetadata" Target="metadata"/><Relationship Id="rId80" Type="http://schemas.openxmlformats.org/officeDocument/2006/relationships/theme" Target="theme/theme1.xml"/><Relationship Id="rId1" Type="http://schemas.openxmlformats.org/officeDocument/2006/relationships/slideMaster" Target="slideMasters/slideMaster1.xml"/><Relationship Id="rId78" Type="http://schemas.openxmlformats.org/officeDocument/2006/relationships/presProps" Target="presProps.xml"/><Relationship Id="rId81" Type="http://schemas.openxmlformats.org/officeDocument/2006/relationships/tableStyles" Target="tableStyles.xml"/><Relationship Id="rId50" Type="http://schemas.openxmlformats.org/officeDocument/2006/relationships/slide" Target="slides/slide49.xml"/><Relationship Id="rId82" Type="http://schemas.openxmlformats.org/officeDocument/2006/relationships/font" Target="fonts/AtkinsonHyperlegibleNext-Regular.fntdata"/><Relationship Id="rId83" Type="http://schemas.openxmlformats.org/officeDocument/2006/relationships/font" Target="fonts/AtkinsonHyperlegibleNext-Bold.fntdata"/><Relationship Id="rId84" Type="http://schemas.openxmlformats.org/officeDocument/2006/relationships/font" Target="fonts/AtkinsonHyperlegibleNext-Italic.fntdata"/><Relationship Id="rId85" Type="http://schemas.openxmlformats.org/officeDocument/2006/relationships/font" Target="fonts/AtkinsonHyperlegibleNext-BoldItalic.fntdata"/><Relationship Id="rId86" Type="http://schemas.openxmlformats.org/officeDocument/2006/relationships/font" Target="fonts/AtkinsonHyperlegibleMono-Regular.fntdata"/><Relationship Id="rId87" Type="http://schemas.openxmlformats.org/officeDocument/2006/relationships/font" Target="fonts/AtkinsonHyperlegibleMono-Bold.fntdata"/><Relationship Id="rId88" Type="http://schemas.openxmlformats.org/officeDocument/2006/relationships/font" Target="fonts/AtkinsonHyperlegibleMono-Italic.fntdata"/><Relationship Id="rId89" Type="http://schemas.openxmlformats.org/officeDocument/2006/relationships/font" Target="fonts/AtkinsonHyperlegibleMono-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logo.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900" name="Title box">
            <a:extLst>
              <a:ext uri="{C183D7F6-B498-43B3-948B-1728B52AA6E4}">
                <adec:decorative xmlns:adec="http://schemas.microsoft.com/office/drawing/2017/decorative" val="1"/>
              </a:ext>
            </a:extLst>
          </p:cNvPr>
          <p:cNvSpPr/>
          <p:nvPr userDrawn="1"/>
        </p:nvSpPr>
        <p:spPr>
          <a:xfrm>
            <a:off x="1371600" y="231683"/>
            <a:ext cx="6400800" cy="731520"/>
          </a:xfrm>
          <a:prstGeom prst="roundRect">
            <a:avLst>
              <a:gd name="adj" fmla="val 16000"/>
            </a:avLst>
          </a:prstGeom>
          <a:solidFill>
            <a:srgbClr val="FFFFFF"/>
          </a:solidFill>
          <a:ln w="28575">
            <a:solidFill>
              <a:srgbClr val="5B2A99"/>
            </a:solidFill>
          </a:ln>
        </p:spPr>
        <p:txBody>
          <a:bodyPr/>
          <a:lstStyle/>
          <a:p>
            <a:endParaRPr lang="en-GB"/>
          </a:p>
        </p:txBody>
      </p:sp>
      <p:pic>
        <p:nvPicPr>
          <p:cNvPr id="901" name="Logo" descr="">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42900" y="231683"/>
            <a:ext cx="731520" cy="731520"/>
          </a:xfrm>
          <a:prstGeom prst="rect">
            <a:avLst/>
          </a:prstGeom>
        </p:spPr>
      </p:pic>
      <p:sp>
        <p:nvSpPr>
          <p:cNvPr id="902" name="Name"/>
          <p:cNvSpPr txBox="1"/>
          <p:nvPr userDrawn="1"/>
        </p:nvSpPr>
        <p:spPr>
          <a:xfrm>
            <a:off x="7818120" y="231683"/>
            <a:ext cx="1188720" cy="731520"/>
          </a:xfrm>
          <a:prstGeom prst="rect">
            <a:avLst/>
          </a:prstGeom>
          <a:noFill/>
        </p:spPr>
        <p:txBody>
          <a:bodyPr wrap="square" lIns="0" tIns="0" rIns="0" bIns="0" anchor="ctr">
            <a:noAutofit/>
          </a:bodyPr>
          <a:lstStyle/>
          <a:p>
            <a:pPr algn="r"/>
            <a:r>
              <a:rPr lang="en-GB" sz="1400" b="1">
                <a:solidFill>
                  <a:srgbClr val="3F1A70"/>
                </a:solidFill>
                <a:latin typeface="Atkinson Hyperlegible Next"/>
                <a:cs typeface="Atkinson Hyperlegible Next"/>
              </a:rPr>
              <a:t>Abi</a:t>
            </a:r>
            <a:br>
              <a:rPr lang="en-GB" sz="1400" b="1">
                <a:solidFill>
                  <a:srgbClr val="3F1A70"/>
                </a:solidFill>
                <a:latin typeface="Atkinson Hyperlegible Next"/>
                <a:cs typeface="Atkinson Hyperlegible Next"/>
              </a:rPr>
            </a:br>
            <a:r>
              <a:rPr lang="en-GB" sz="1400" b="1">
                <a:solidFill>
                  <a:srgbClr val="3F1A70"/>
                </a:solidFill>
                <a:latin typeface="Atkinson Hyperlegible Next"/>
                <a:cs typeface="Atkinson Hyperlegible Next"/>
              </a:rPr>
              <a:t>Harrison-Nye</a:t>
            </a:r>
          </a:p>
        </p:txBody>
      </p:sp>
      <p:sp>
        <p:nvSpPr>
          <p:cNvPr id="10" name="Google Shape;10;p4"/>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4"/>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5"/>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5" name="Google Shape;15;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8" name="Google Shape;18;p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9" name="Google Shape;19;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7"/>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7"/>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9"/>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9"/>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10"/>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1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7" name="Google Shape;37;p11"/>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11"/>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11"/>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2"/>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3"/>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3"/>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9pPr>
          </a:lstStyle>
          <a:p>
            <a:endParaRPr/>
          </a:p>
        </p:txBody>
      </p:sp>
      <p:sp>
        <p:nvSpPr>
          <p:cNvPr id="7" name="Google Shape;7;p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tkinson Hyperlegible Next"/>
                <a:ea typeface="Atkinson Hyperlegible Next"/>
                <a:cs typeface="Atkinson Hyperlegible Next"/>
                <a:sym typeface="Atkinson Hyperlegible Next"/>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9pPr>
          </a:lstStyle>
          <a:p>
            <a:endParaRPr/>
          </a:p>
        </p:txBody>
      </p:sp>
      <p:sp>
        <p:nvSpPr>
          <p:cNvPr id="8" name="Google Shape;8;p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otherStyle>
  </p:txStyles>
</p:sldMaster>
</file>

<file path=ppt/slides/_rels/slide49.xml.rels><?xml version="1.0" encoding="UTF-8" standalone="yes"?>
<Relationships xmlns="http://schemas.openxmlformats.org/package/2006/relationships"><Relationship Id="rId3" Type="http://schemas.openxmlformats.org/officeDocument/2006/relationships/hyperlink" Target="https://www.deque.com/shift-left-testing-solutions/" TargetMode="External"/><Relationship Id="rId1" Type="http://schemas.openxmlformats.org/officeDocument/2006/relationships/slideLayout" Target="../slideLayouts/slideLayout1.xml"/><Relationship Id="rId4" Type="http://schemas.openxmlformats.org/officeDocument/2006/relationships/hyperlink" Target="https://www.iapm.net/en/blog/shift-left-accessibility/" TargetMode="External"/><Relationship Id="rId5" Type="http://schemas.openxmlformats.org/officeDocument/2006/relationships/hyperlink" Target="https://abiharrisonnye.dev" TargetMode="External"/></Relationships>
</file>

<file path=ppt/slides/slide49.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151"/>
        <p:cNvGrpSpPr/>
        <p:nvPr/>
      </p:nvGrpSpPr>
      <p:grpSpPr>
        <a:xfrm>
          <a:off x="0" y="0"/>
          <a:ext cx="0" cy="0"/>
          <a:chOff x="0" y="0"/>
          <a:chExt cx="0" cy="0"/>
        </a:xfrm>
      </p:grpSpPr>
      <p:sp>
        <p:nvSpPr>
          <p:cNvPr id="152"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4"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7"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3"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800"/>
              </a:lnSpc>
              <a:spcBef>
                <a:spcPts val="0"/>
              </a:spcBef>
              <a:spcAft>
                <a:spcPts val="0"/>
              </a:spcAft>
              <a:buSzPts val="990"/>
              <a:buNone/>
            </a:pPr>
            <a:r>
              <a:rPr lang="en-GB" sz="4000" b="1">
                <a:latin typeface="Atkinson Hyperlegible Next"/>
                <a:ea typeface="Atkinson Hyperlegible Next"/>
                <a:cs typeface="Atkinson Hyperlegible Next"/>
                <a:sym typeface="Atkinson Hyperlegible Next"/>
              </a:rPr>
              <a:t>Shifting Left</a:t>
            </a:r>
            <a:endParaRPr sz="4000" b="1">
              <a:latin typeface="Atkinson Hyperlegible Next"/>
              <a:ea typeface="Atkinson Hyperlegible Next"/>
              <a:cs typeface="Atkinson Hyperlegible Next"/>
              <a:sym typeface="Atkinson Hyperlegible Next"/>
            </a:endParaRPr>
          </a:p>
        </p:txBody>
      </p:sp>
      <p:sp>
        <p:nvSpPr>
          <p:cNvPr id="155"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6"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Imagine baking a cake, pulling it out of the oven, and realising you forgot the sugar. It's much easier to just add the sugar at the beginning.</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Shifting left means moving accessibility checks to the very beginning of the project (the left side), instead of waiting until the end to test it. Finding an accessibility bug during the design phase is incredibly cheap and fast to fix.</a:t>
            </a:r>
            <a:endParaRPr sz="1000">
              <a:solidFill>
                <a:schemeClr val="dk1"/>
              </a:solidFill>
              <a:latin typeface="Atkinson Hyperlegible Next"/>
              <a:ea typeface="Atkinson Hyperlegible Next"/>
              <a:cs typeface="Atkinson Hyperlegible Next"/>
              <a:sym typeface="Atkinson Hyperlegible Next"/>
            </a:endParaRPr>
          </a:p>
        </p:txBody>
      </p:sp>
      <p:sp>
        <p:nvSpPr>
          <p:cNvPr id="158"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9"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Designers can check colour contrast and plan out where keyboard focus will go before sending pictures to the developers</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Developers can plan out which Semantic HTML tags to use before writing any complex code</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Product Managers can make sure accessibility is listed as a requirement for the feature to be considered Done</a:t>
            </a:r>
            <a:endParaRPr sz="1000" dirty="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dirty="0">
                <a:solidFill>
                  <a:schemeClr val="dk1"/>
                </a:solidFill>
                <a:latin typeface="Atkinson Hyperlegible Next"/>
                <a:ea typeface="Atkinson Hyperlegible Next"/>
                <a:cs typeface="Atkinson Hyperlegible Next"/>
                <a:sym typeface="Atkinson Hyperlegible Next"/>
              </a:rPr>
              <a:t>This early planning saves a massive amount of time and money at the end.</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160"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61"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3">
                  <a:extLst>
                    <a:ext uri="{A12FA001-AC4F-418D-AE19-62706E023703}">
                      <ahyp:hlinkClr xmlns:ahyp="http://schemas.microsoft.com/office/drawing/2018/hyperlinkcolor" val="tx"/>
                    </a:ext>
                  </a:extLst>
                </a:hlinkClick>
              </a:rPr>
              <a:t>Deque: Shift Left Accessibility Testing</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4">
                  <a:extLst>
                    <a:ext uri="{A12FA001-AC4F-418D-AE19-62706E023703}">
                      <ahyp:hlinkClr xmlns:ahyp="http://schemas.microsoft.com/office/drawing/2018/hyperlinkcolor" val="tx"/>
                    </a:ext>
                  </a:extLst>
                </a:hlinkClick>
              </a:rPr>
              <a:t>Shift-left accessibility: Embedding inclusion early in agile projects</a:t>
            </a:r>
          </a:p>
        </p:txBody>
      </p:sp>
      <p:sp>
        <p:nvSpPr>
          <p:cNvPr id="162"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5">
                  <a:extLst>
                    <a:ext uri="{A12FA001-AC4F-418D-AE19-62706E023703}">
                      <ahyp:hlinkClr xmlns:ahyp="http://schemas.microsoft.com/office/drawing/2018/hyperlinkcolor" val="tx"/>
                    </a:ext>
                  </a:extLst>
                </a:hlinkClick>
              </a:rPr>
              <a:t>AbiHarrisonNye.dev</a:t>
            </a: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5B2A99"/>
      </a:accent5>
      <a:accent6>
        <a:srgbClr val="EEFF41"/>
      </a:accent6>
      <a:hlink>
        <a:srgbClr val="5B2A99"/>
      </a:hlink>
      <a:folHlink>
        <a:srgbClr val="5B2A99"/>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core.xml><?xml version="1.0" encoding="utf-8"?>
<cp:coreProperties xmlns:cp="http://schemas.openxmlformats.org/package/2006/metadata/core-properties" xmlns:dc="http://purl.org/dc/elements/1.1/" xmlns:dcterms="http://purl.org/dc/terms/" xmlns:xsi="http://www.w3.org/2001/XMLSchema-instance">
  <dc:title>Shifting Left</dc:title>
  <dc:subject>Inclusion Toolkit</dc:subject>
  <dc:creator>Abi Harrison-Nye</dc:creator>
  <cp:lastModifiedBy>Abi Harrison-Nye</cp:lastModifiedBy>
  <dc:language>en-GB</dc:language>
</cp:coreProperties>
</file>