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trictFirstAndLastChars="0" autoCompressPictures="0">
  <p:sldMasterIdLst>
    <p:sldMasterId id="2147483648" r:id="rId1"/>
  </p:sldMasterIdLst>
  <p:notesMasterIdLst>
    <p:notesMasterId r:id="rId68"/>
  </p:notesMasterIdLst>
  <p:sldIdLst>
    <p:sldId id="280" r:id="rId52"/>
  </p:sldIdLst>
  <p:sldSz cx="9144000" cy="5143500" type="screen16x9"/>
  <p:notesSz cx="6858000" cy="9144000"/>
  <p:embeddedFontLst>
    <p:embeddedFont>
      <p:font typeface="Atkinson Hyperlegible Next" pitchFamily="2" charset="0"/>
      <p:regular r:id="rId82"/>
      <p:bold r:id="rId83"/>
      <p:italic r:id="rId84"/>
      <p:boldItalic r:id="rId85"/>
    </p:embeddedFont>
    <p:embeddedFont>
      <p:font typeface="Atkinson Hyperlegible Mono" pitchFamily="2" charset="0"/>
      <p:regular r:id="rId86"/>
      <p:bold r:id="rId87"/>
      <p:italic r:id="rId88"/>
      <p:boldItalic r:id="rId8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7" roundtripDataSignature="AMtx7mg7gmpWS01QsrNt1/qhgKlUv7n0t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5"/>
  </p:normalViewPr>
  <p:slideViewPr>
    <p:cSldViewPr snapToGrid="0">
      <p:cViewPr varScale="1">
        <p:scale>
          <a:sx n="159" d="100"/>
          <a:sy n="159" d="100"/>
        </p:scale>
        <p:origin x="82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8" Type="http://schemas.openxmlformats.org/officeDocument/2006/relationships/notesMaster" Target="notesMasters/notesMaster1.xml"/><Relationship Id="rId79" Type="http://schemas.openxmlformats.org/officeDocument/2006/relationships/viewProps" Target="viewProps.xml"/><Relationship Id="rId77" Type="http://customschemas.google.com/relationships/presentationmetadata" Target="metadata"/><Relationship Id="rId80" Type="http://schemas.openxmlformats.org/officeDocument/2006/relationships/theme" Target="theme/theme1.xml"/><Relationship Id="rId1" Type="http://schemas.openxmlformats.org/officeDocument/2006/relationships/slideMaster" Target="slideMasters/slideMaster1.xml"/><Relationship Id="rId52" Type="http://schemas.openxmlformats.org/officeDocument/2006/relationships/slide" Target="slides/slide51.xml"/><Relationship Id="rId78" Type="http://schemas.openxmlformats.org/officeDocument/2006/relationships/presProps" Target="presProps.xml"/><Relationship Id="rId81" Type="http://schemas.openxmlformats.org/officeDocument/2006/relationships/tableStyles" Target="tableStyles.xml"/><Relationship Id="rId82" Type="http://schemas.openxmlformats.org/officeDocument/2006/relationships/font" Target="fonts/AtkinsonHyperlegibleNext-Regular.fntdata"/><Relationship Id="rId83" Type="http://schemas.openxmlformats.org/officeDocument/2006/relationships/font" Target="fonts/AtkinsonHyperlegibleNext-Bold.fntdata"/><Relationship Id="rId84" Type="http://schemas.openxmlformats.org/officeDocument/2006/relationships/font" Target="fonts/AtkinsonHyperlegibleNext-Italic.fntdata"/><Relationship Id="rId85" Type="http://schemas.openxmlformats.org/officeDocument/2006/relationships/font" Target="fonts/AtkinsonHyperlegibleNext-BoldItalic.fntdata"/><Relationship Id="rId86" Type="http://schemas.openxmlformats.org/officeDocument/2006/relationships/font" Target="fonts/AtkinsonHyperlegibleMono-Regular.fntdata"/><Relationship Id="rId87" Type="http://schemas.openxmlformats.org/officeDocument/2006/relationships/font" Target="fonts/AtkinsonHyperlegibleMono-Bold.fntdata"/><Relationship Id="rId88" Type="http://schemas.openxmlformats.org/officeDocument/2006/relationships/font" Target="fonts/AtkinsonHyperlegibleMono-Italic.fntdata"/><Relationship Id="rId89" Type="http://schemas.openxmlformats.org/officeDocument/2006/relationships/font" Target="fonts/AtkinsonHyperlegibleMon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notesStyle>
</p:notesMaster>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3fd385038c4_0_1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389" name="Google Shape;389;g3fd385038c4_0_1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9pPr>
          </a:lstStyle>
          <a:p>
            <a:endParaRPr/>
          </a:p>
        </p:txBody>
      </p:sp>
      <p:sp>
        <p:nvSpPr>
          <p:cNvPr id="7" name="Google Shape;7;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tkinson Hyperlegible Next"/>
                <a:ea typeface="Atkinson Hyperlegible Next"/>
                <a:cs typeface="Atkinson Hyperlegible Next"/>
                <a:sym typeface="Atkinson Hyperlegible Next"/>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9pPr>
          </a:lstStyle>
          <a:p>
            <a:endParaRPr/>
          </a:p>
        </p:txBody>
      </p:sp>
      <p:sp>
        <p:nvSpPr>
          <p:cNvPr id="8" name="Google Shape;8;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5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hyperlink" Target="https://www.accessible-social.com/post/just-not-my-type" TargetMode="External"/><Relationship Id="rId5" Type="http://schemas.openxmlformats.org/officeDocument/2006/relationships/hyperlink" Target="https://abiharrisonnye.dev" TargetMode="External"/></Relationships>
</file>

<file path=ppt/slides/slide51.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390"/>
        <p:cNvGrpSpPr/>
        <p:nvPr/>
      </p:nvGrpSpPr>
      <p:grpSpPr>
        <a:xfrm>
          <a:off x="0" y="0"/>
          <a:ext cx="0" cy="0"/>
          <a:chOff x="0" y="0"/>
          <a:chExt cx="0" cy="0"/>
        </a:xfrm>
      </p:grpSpPr>
      <p:sp>
        <p:nvSpPr>
          <p:cNvPr id="391"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93"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96"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92"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4080"/>
              </a:lnSpc>
              <a:spcBef>
                <a:spcPts val="0"/>
              </a:spcBef>
              <a:spcAft>
                <a:spcPts val="0"/>
              </a:spcAft>
              <a:buSzPts val="1100"/>
              <a:buNone/>
            </a:pPr>
            <a:r>
              <a:rPr lang="en-GB" sz="3400" b="1">
                <a:latin typeface="Atkinson Hyperlegible Next"/>
                <a:ea typeface="Atkinson Hyperlegible Next"/>
                <a:cs typeface="Atkinson Hyperlegible Next"/>
                <a:sym typeface="Atkinson Hyperlegible Next"/>
              </a:rPr>
              <a:t>Social Media: Custom Fonts</a:t>
            </a:r>
            <a:endParaRPr sz="3400" b="1">
              <a:latin typeface="Atkinson Hyperlegible Next"/>
              <a:ea typeface="Atkinson Hyperlegible Next"/>
              <a:cs typeface="Atkinson Hyperlegible Next"/>
              <a:sym typeface="Atkinson Hyperlegible Next"/>
            </a:endParaRPr>
          </a:p>
        </p:txBody>
      </p:sp>
      <p:sp>
        <p:nvSpPr>
          <p:cNvPr id="394"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95"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90000" lvl="0" indent="0" algn="l" rtl="0">
              <a:lnSpc>
                <a:spcPts val="1150"/>
              </a:lnSpc>
              <a:spcBef>
                <a:spcPts val="60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People often use generator websites to make their text look unique (e.g. 𝓬𝓾𝓻𝓼𝓲𝓿𝓮 or 𝕓𝕠𝕝𝕕). However, these are not real fonts. They are mathematical symbols from the Unicode standard designed for equations, not language.</a:t>
            </a:r>
            <a:endParaRPr sz="1000">
              <a:solidFill>
                <a:schemeClr val="dk1"/>
              </a:solidFill>
              <a:latin typeface="Atkinson Hyperlegible Next"/>
              <a:ea typeface="Atkinson Hyperlegible Next"/>
              <a:cs typeface="Atkinson Hyperlegible Next"/>
              <a:sym typeface="Atkinson Hyperlegible Next"/>
            </a:endParaRPr>
          </a:p>
          <a:p>
            <a:pPr marL="0" marR="90000" lvl="0" indent="0" algn="l" rtl="0">
              <a:lnSpc>
                <a:spcPts val="1150"/>
              </a:lnSpc>
              <a:spcBef>
                <a:spcPts val="600"/>
              </a:spcBef>
              <a:spcAft>
                <a:spcPts val="60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When a screen reader encounters this text, it does not read the word. It reads the mathematical description of every single character. 𝓗𝓮𝓵𝓵𝓸 ("Hello") becomes "Mathematical script capital H, mathematical script small e..." which renders the message completely unintelligible.</a:t>
            </a:r>
            <a:endParaRPr sz="1000">
              <a:solidFill>
                <a:schemeClr val="dk1"/>
              </a:solidFill>
              <a:latin typeface="Atkinson Hyperlegible Next"/>
              <a:ea typeface="Atkinson Hyperlegible Next"/>
              <a:cs typeface="Atkinson Hyperlegible Next"/>
              <a:sym typeface="Atkinson Hyperlegible Next"/>
            </a:endParaRPr>
          </a:p>
        </p:txBody>
      </p:sp>
      <p:sp>
        <p:nvSpPr>
          <p:cNvPr id="397"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a:t>
            </a:r>
            <a:r>
              <a:rPr lang="en-GB" sz="2200" b="1">
                <a:solidFill>
                  <a:schemeClr val="dk1"/>
                </a:solidFill>
                <a:latin typeface="Atkinson Hyperlegible Next"/>
                <a:ea typeface="Atkinson Hyperlegible Next"/>
                <a:cs typeface="Atkinson Hyperlegible Next"/>
                <a:sym typeface="Atkinson Hyperlegible Next"/>
              </a:rPr>
              <a:t>support</a:t>
            </a:r>
            <a:r>
              <a:rPr lang="en-GB" sz="2200" b="1" i="0" u="none" strike="noStrike" cap="none">
                <a:solidFill>
                  <a:schemeClr val="dk1"/>
                </a:solidFill>
                <a:latin typeface="Atkinson Hyperlegible Next"/>
                <a:ea typeface="Atkinson Hyperlegible Next"/>
                <a:cs typeface="Atkinson Hyperlegible Next"/>
                <a:sym typeface="Atkinson Hyperlegible Next"/>
              </a:rPr>
              <a: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398"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90000" lvl="0" indent="0" algn="l" rtl="0">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The kindest thing you can do is avoid these generators entirely for your display name, bio, and captions.</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600"/>
              </a:spcBef>
              <a:spcAft>
                <a:spcPts val="0"/>
              </a:spcAft>
              <a:buClr>
                <a:schemeClr val="dk1"/>
              </a:buClr>
              <a:buSzPts val="1100"/>
              <a:buChar char="●"/>
            </a:pPr>
            <a:r>
              <a:rPr lang="en-GB" sz="1000">
                <a:solidFill>
                  <a:schemeClr val="dk1"/>
                </a:solidFill>
                <a:latin typeface="Atkinson Hyperlegible Next"/>
                <a:ea typeface="Atkinson Hyperlegible Next"/>
                <a:cs typeface="Atkinson Hyperlegible Next"/>
                <a:sym typeface="Atkinson Hyperlegible Next"/>
              </a:rPr>
              <a:t>Use the default keyboard font provided by the platform. This ensures your text is readable and searchable.</a:t>
            </a:r>
            <a:endParaRPr sz="1000">
              <a:solidFill>
                <a:schemeClr val="dk1"/>
              </a:solidFill>
              <a:latin typeface="Atkinson Hyperlegible Next"/>
              <a:ea typeface="Atkinson Hyperlegible Next"/>
              <a:cs typeface="Atkinson Hyperlegible Next"/>
              <a:sym typeface="Atkinson Hyperlegible Next"/>
            </a:endParaRPr>
          </a:p>
          <a:p>
            <a:pPr marL="457200" marR="90000" lvl="0" indent="-298450" algn="l" rtl="0">
              <a:lnSpc>
                <a:spcPts val="1150"/>
              </a:lnSpc>
              <a:spcBef>
                <a:spcPts val="0"/>
              </a:spcBef>
              <a:spcAft>
                <a:spcPts val="0"/>
              </a:spcAft>
              <a:buClr>
                <a:schemeClr val="dk1"/>
              </a:buClr>
              <a:buSzPts val="1100"/>
              <a:buChar char="●"/>
            </a:pPr>
            <a:r>
              <a:rPr lang="en-GB" sz="1000">
                <a:solidFill>
                  <a:schemeClr val="dk1"/>
                </a:solidFill>
                <a:latin typeface="Atkinson Hyperlegible Next"/>
                <a:ea typeface="Atkinson Hyperlegible Next"/>
                <a:cs typeface="Atkinson Hyperlegible Next"/>
                <a:sym typeface="Atkinson Hyperlegible Next"/>
              </a:rPr>
              <a:t>Since you cannot use bold or italics on most apps, capitalise the first letter of key words (not whole words) instead.</a:t>
            </a:r>
            <a:endParaRPr sz="1000">
              <a:solidFill>
                <a:schemeClr val="dk1"/>
              </a:solidFill>
              <a:latin typeface="Atkinson Hyperlegible Next"/>
              <a:ea typeface="Atkinson Hyperlegible Next"/>
              <a:cs typeface="Atkinson Hyperlegible Next"/>
              <a:sym typeface="Atkinson Hyperlegible Next"/>
            </a:endParaRPr>
          </a:p>
        </p:txBody>
      </p:sp>
      <p:sp>
        <p:nvSpPr>
          <p:cNvPr id="399"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400"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Accessible Social - Just Not My Type</a:t>
            </a:r>
            <a:endParaRPr sz="800" u="sng">
              <a:solidFill>
                <a:schemeClr val="accent5"/>
              </a:solidFill>
              <a:latin typeface="Atkinson Hyperlegible Next"/>
              <a:ea typeface="Atkinson Hyperlegible Next"/>
              <a:cs typeface="Atkinson Hyperlegible Next"/>
              <a:sym typeface="Atkinson Hyperlegible Next"/>
            </a:endParaRPr>
          </a:p>
        </p:txBody>
      </p:sp>
      <p:sp>
        <p:nvSpPr>
          <p:cNvPr id="401"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5">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core.xml><?xml version="1.0" encoding="utf-8"?>
<cp:coreProperties xmlns:cp="http://schemas.openxmlformats.org/package/2006/metadata/core-properties" xmlns:dc="http://purl.org/dc/elements/1.1/" xmlns:dcterms="http://purl.org/dc/terms/" xmlns:xsi="http://www.w3.org/2001/XMLSchema-instance">
  <dc:title>Social Media: Custom Fonts</dc:title>
  <dc:subject>Inclusion Toolkit</dc:subject>
  <dc:creator>Abi Harrison-Nye</dc:creator>
  <cp:lastModifiedBy>Abi Harrison-Nye</cp:lastModifiedBy>
  <dc:language>en-GB</dc:language>
</cp:coreProperties>
</file>