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trictFirstAndLastChars="0" autoCompressPictures="0">
  <p:sldMasterIdLst>
    <p:sldMasterId id="2147483648" r:id="rId1"/>
  </p:sldMasterIdLst>
  <p:notesMasterIdLst>
    <p:notesMasterId r:id="rId68"/>
  </p:notesMasterIdLst>
  <p:sldIdLst>
    <p:sldId id="281" r:id="rId53"/>
  </p:sldIdLst>
  <p:sldSz cx="9144000" cy="5143500" type="screen16x9"/>
  <p:notesSz cx="6858000" cy="9144000"/>
  <p:embeddedFontLst>
    <p:embeddedFont>
      <p:font typeface="Atkinson Hyperlegible Next" pitchFamily="2" charset="0"/>
      <p:regular r:id="rId82"/>
      <p:bold r:id="rId83"/>
      <p:italic r:id="rId84"/>
      <p:boldItalic r:id="rId85"/>
    </p:embeddedFont>
    <p:embeddedFont>
      <p:font typeface="Atkinson Hyperlegible Mono" pitchFamily="2" charset="0"/>
      <p:regular r:id="rId86"/>
      <p:bold r:id="rId87"/>
      <p:italic r:id="rId88"/>
      <p:boldItalic r:id="rId8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7" roundtripDataSignature="AMtx7mg7gmpWS01QsrNt1/qhgKlUv7n0t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5"/>
  </p:normalViewPr>
  <p:slideViewPr>
    <p:cSldViewPr snapToGrid="0">
      <p:cViewPr varScale="1">
        <p:scale>
          <a:sx n="159" d="100"/>
          <a:sy n="159" d="100"/>
        </p:scale>
        <p:origin x="824"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68" Type="http://schemas.openxmlformats.org/officeDocument/2006/relationships/notesMaster" Target="notesMasters/notesMaster1.xml"/><Relationship Id="rId53" Type="http://schemas.openxmlformats.org/officeDocument/2006/relationships/slide" Target="slides/slide52.xml"/><Relationship Id="rId79" Type="http://schemas.openxmlformats.org/officeDocument/2006/relationships/viewProps" Target="viewProps.xml"/><Relationship Id="rId77" Type="http://customschemas.google.com/relationships/presentationmetadata" Target="metadata"/><Relationship Id="rId80" Type="http://schemas.openxmlformats.org/officeDocument/2006/relationships/theme" Target="theme/theme1.xml"/><Relationship Id="rId1" Type="http://schemas.openxmlformats.org/officeDocument/2006/relationships/slideMaster" Target="slideMasters/slideMaster1.xml"/><Relationship Id="rId78" Type="http://schemas.openxmlformats.org/officeDocument/2006/relationships/presProps" Target="presProps.xml"/><Relationship Id="rId81" Type="http://schemas.openxmlformats.org/officeDocument/2006/relationships/tableStyles" Target="tableStyles.xml"/><Relationship Id="rId82" Type="http://schemas.openxmlformats.org/officeDocument/2006/relationships/font" Target="fonts/AtkinsonHyperlegibleNext-Regular.fntdata"/><Relationship Id="rId83" Type="http://schemas.openxmlformats.org/officeDocument/2006/relationships/font" Target="fonts/AtkinsonHyperlegibleNext-Bold.fntdata"/><Relationship Id="rId84" Type="http://schemas.openxmlformats.org/officeDocument/2006/relationships/font" Target="fonts/AtkinsonHyperlegibleNext-Italic.fntdata"/><Relationship Id="rId85" Type="http://schemas.openxmlformats.org/officeDocument/2006/relationships/font" Target="fonts/AtkinsonHyperlegibleNext-BoldItalic.fntdata"/><Relationship Id="rId86" Type="http://schemas.openxmlformats.org/officeDocument/2006/relationships/font" Target="fonts/AtkinsonHyperlegibleMono-Regular.fntdata"/><Relationship Id="rId87" Type="http://schemas.openxmlformats.org/officeDocument/2006/relationships/font" Target="fonts/AtkinsonHyperlegibleMono-Bold.fntdata"/><Relationship Id="rId88" Type="http://schemas.openxmlformats.org/officeDocument/2006/relationships/font" Target="fonts/AtkinsonHyperlegibleMono-Italic.fntdata"/><Relationship Id="rId89" Type="http://schemas.openxmlformats.org/officeDocument/2006/relationships/font" Target="fonts/AtkinsonHyperlegibleMono-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notesStyle>
</p:notesMaster>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3fd385038c4_0_1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403" name="Google Shape;403;g3fd385038c4_0_1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logo.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900" name="Title box">
            <a:extLst>
              <a:ext uri="{C183D7F6-B498-43B3-948B-1728B52AA6E4}">
                <adec:decorative xmlns:adec="http://schemas.microsoft.com/office/drawing/2017/decorative" val="1"/>
              </a:ext>
            </a:extLst>
          </p:cNvPr>
          <p:cNvSpPr/>
          <p:nvPr userDrawn="1"/>
        </p:nvSpPr>
        <p:spPr>
          <a:xfrm>
            <a:off x="1371600" y="231683"/>
            <a:ext cx="6400800" cy="731520"/>
          </a:xfrm>
          <a:prstGeom prst="roundRect">
            <a:avLst>
              <a:gd name="adj" fmla="val 16000"/>
            </a:avLst>
          </a:prstGeom>
          <a:solidFill>
            <a:srgbClr val="FFFFFF"/>
          </a:solidFill>
          <a:ln w="28575">
            <a:solidFill>
              <a:srgbClr val="5B2A99"/>
            </a:solidFill>
          </a:ln>
        </p:spPr>
        <p:txBody>
          <a:bodyPr/>
          <a:lstStyle/>
          <a:p>
            <a:endParaRPr lang="en-GB"/>
          </a:p>
        </p:txBody>
      </p:sp>
      <p:pic>
        <p:nvPicPr>
          <p:cNvPr id="901" name="Logo" descr="">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42900" y="231683"/>
            <a:ext cx="731520" cy="731520"/>
          </a:xfrm>
          <a:prstGeom prst="rect">
            <a:avLst/>
          </a:prstGeom>
        </p:spPr>
      </p:pic>
      <p:sp>
        <p:nvSpPr>
          <p:cNvPr id="902" name="Name"/>
          <p:cNvSpPr txBox="1"/>
          <p:nvPr userDrawn="1"/>
        </p:nvSpPr>
        <p:spPr>
          <a:xfrm>
            <a:off x="7818120" y="231683"/>
            <a:ext cx="1188720" cy="731520"/>
          </a:xfrm>
          <a:prstGeom prst="rect">
            <a:avLst/>
          </a:prstGeom>
          <a:noFill/>
        </p:spPr>
        <p:txBody>
          <a:bodyPr wrap="square" lIns="0" tIns="0" rIns="0" bIns="0" anchor="ctr">
            <a:noAutofit/>
          </a:bodyPr>
          <a:lstStyle/>
          <a:p>
            <a:pPr algn="r"/>
            <a:r>
              <a:rPr lang="en-GB" sz="1400" b="1">
                <a:solidFill>
                  <a:srgbClr val="3F1A70"/>
                </a:solidFill>
                <a:latin typeface="Atkinson Hyperlegible Next"/>
                <a:cs typeface="Atkinson Hyperlegible Next"/>
              </a:rPr>
              <a:t>Abi</a:t>
            </a:r>
            <a:br>
              <a:rPr lang="en-GB" sz="1400" b="1">
                <a:solidFill>
                  <a:srgbClr val="3F1A70"/>
                </a:solidFill>
                <a:latin typeface="Atkinson Hyperlegible Next"/>
                <a:cs typeface="Atkinson Hyperlegible Next"/>
              </a:rPr>
            </a:br>
            <a:r>
              <a:rPr lang="en-GB" sz="1400" b="1">
                <a:solidFill>
                  <a:srgbClr val="3F1A70"/>
                </a:solidFill>
                <a:latin typeface="Atkinson Hyperlegible Next"/>
                <a:cs typeface="Atkinson Hyperlegible Next"/>
              </a:rPr>
              <a:t>Harrison-Nye</a:t>
            </a:r>
          </a:p>
        </p:txBody>
      </p:sp>
      <p:sp>
        <p:nvSpPr>
          <p:cNvPr id="10" name="Google Shape;10;p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9" name="Google Shape;19;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1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1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7" name="Google Shape;37;p1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1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1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9pPr>
          </a:lstStyle>
          <a:p>
            <a:endParaRPr/>
          </a:p>
        </p:txBody>
      </p:sp>
      <p:sp>
        <p:nvSpPr>
          <p:cNvPr id="7" name="Google Shape;7;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tkinson Hyperlegible Next"/>
                <a:ea typeface="Atkinson Hyperlegible Next"/>
                <a:cs typeface="Atkinson Hyperlegible Next"/>
                <a:sym typeface="Atkinson Hyperlegible Next"/>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9pPr>
          </a:lstStyle>
          <a:p>
            <a:endParaRPr/>
          </a:p>
        </p:txBody>
      </p:sp>
      <p:sp>
        <p:nvSpPr>
          <p:cNvPr id="8" name="Google Shape;8;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otherStyle>
  </p:txStyles>
</p:sldMaster>
</file>

<file path=ppt/slides/_rels/slide5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hyperlink" Target="https://aaardvarkaccessibility.com/the-good-the-bad-and-the-ugly-emojis-and-accessibility/" TargetMode="External"/><Relationship Id="rId5" Type="http://schemas.openxmlformats.org/officeDocument/2006/relationships/hyperlink" Target="https://www.accessible-social.com/copy-and-formatting/emoji" TargetMode="External"/><Relationship Id="rId4" Type="http://schemas.openxmlformats.org/officeDocument/2006/relationships/hyperlink" Target="https://emojipedia.org/" TargetMode="External"/><Relationship Id="rId7" Type="http://schemas.openxmlformats.org/officeDocument/2006/relationships/hyperlink" Target="https://abiharrisonnye.dev" TargetMode="External"/></Relationships>
</file>

<file path=ppt/slides/slide52.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404"/>
        <p:cNvGrpSpPr/>
        <p:nvPr/>
      </p:nvGrpSpPr>
      <p:grpSpPr>
        <a:xfrm>
          <a:off x="0" y="0"/>
          <a:ext cx="0" cy="0"/>
          <a:chOff x="0" y="0"/>
          <a:chExt cx="0" cy="0"/>
        </a:xfrm>
      </p:grpSpPr>
      <p:sp>
        <p:nvSpPr>
          <p:cNvPr id="405"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407"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410"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406"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080"/>
              </a:lnSpc>
              <a:spcBef>
                <a:spcPts val="0"/>
              </a:spcBef>
              <a:spcAft>
                <a:spcPts val="0"/>
              </a:spcAft>
              <a:buSzPts val="1100"/>
              <a:buNone/>
            </a:pPr>
            <a:r>
              <a:rPr lang="en-GB" sz="3400" b="1">
                <a:latin typeface="Atkinson Hyperlegible Next"/>
                <a:ea typeface="Atkinson Hyperlegible Next"/>
                <a:cs typeface="Atkinson Hyperlegible Next"/>
                <a:sym typeface="Atkinson Hyperlegible Next"/>
              </a:rPr>
              <a:t>Social Media: Emojis</a:t>
            </a:r>
            <a:endParaRPr sz="3400" b="1">
              <a:latin typeface="Atkinson Hyperlegible Next"/>
              <a:ea typeface="Atkinson Hyperlegible Next"/>
              <a:cs typeface="Atkinson Hyperlegible Next"/>
              <a:sym typeface="Atkinson Hyperlegible Next"/>
            </a:endParaRPr>
          </a:p>
        </p:txBody>
      </p:sp>
      <p:sp>
        <p:nvSpPr>
          <p:cNvPr id="408"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409"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90000" lvl="0" indent="0" algn="l" rtl="0">
              <a:lnSpc>
                <a:spcPts val="1150"/>
              </a:lnSpc>
              <a:spcBef>
                <a:spcPts val="600"/>
              </a:spcBef>
              <a:spcAft>
                <a:spcPts val="0"/>
              </a:spcAft>
              <a:buClr>
                <a:schemeClr val="dk1"/>
              </a:buClr>
              <a:buSzPts val="1100"/>
              <a:buFont typeface="Arial"/>
              <a:buNone/>
            </a:pPr>
            <a:r>
              <a:rPr lang="en-GB" sz="1000" dirty="0">
                <a:solidFill>
                  <a:schemeClr val="dk1"/>
                </a:solidFill>
                <a:latin typeface="Atkinson Hyperlegible Next"/>
                <a:ea typeface="Atkinson Hyperlegible Next"/>
                <a:cs typeface="Atkinson Hyperlegible Next"/>
                <a:sym typeface="Atkinson Hyperlegible Next"/>
              </a:rPr>
              <a:t>Emojis add personality and tone to our messages, but for a screen reader user, they are read aloud as literal text descriptions. For example, a simple smiley face is read out as 'Smiling face with open mouth'.</a:t>
            </a:r>
            <a:endParaRPr sz="1000" dirty="0">
              <a:solidFill>
                <a:schemeClr val="dk1"/>
              </a:solidFill>
              <a:latin typeface="Atkinson Hyperlegible Next"/>
              <a:ea typeface="Atkinson Hyperlegible Next"/>
              <a:cs typeface="Atkinson Hyperlegible Next"/>
              <a:sym typeface="Atkinson Hyperlegible Next"/>
            </a:endParaRPr>
          </a:p>
          <a:p>
            <a:pPr marL="0" marR="90000" lvl="0" indent="0" algn="l" rtl="0">
              <a:lnSpc>
                <a:spcPts val="1150"/>
              </a:lnSpc>
              <a:spcBef>
                <a:spcPts val="600"/>
              </a:spcBef>
              <a:spcAft>
                <a:spcPts val="600"/>
              </a:spcAft>
              <a:buClr>
                <a:schemeClr val="dk1"/>
              </a:buClr>
              <a:buSzPts val="1100"/>
              <a:buFont typeface="Arial"/>
              <a:buNone/>
            </a:pPr>
            <a:r>
              <a:rPr lang="en-GB" sz="1000" dirty="0">
                <a:solidFill>
                  <a:schemeClr val="dk1"/>
                </a:solidFill>
                <a:latin typeface="Atkinson Hyperlegible Next"/>
                <a:ea typeface="Atkinson Hyperlegible Next"/>
                <a:cs typeface="Atkinson Hyperlegible Next"/>
                <a:sym typeface="Atkinson Hyperlegible Next"/>
              </a:rPr>
              <a:t>When emojis are used excessively or incorrectly, this feature can become overwhelming. If you string ten 'Clapping hands' emojis together, the user must listen to the phrase 'Clapping hands' repeated ten times in a row. Similarly, if you use an emoji as a bullet point, the user hears the emoji name before every single item on the list, which distracts from the content.</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411"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a:t>
            </a:r>
            <a:r>
              <a:rPr lang="en-GB" sz="2200" b="1">
                <a:solidFill>
                  <a:schemeClr val="dk1"/>
                </a:solidFill>
                <a:latin typeface="Atkinson Hyperlegible Next"/>
                <a:ea typeface="Atkinson Hyperlegible Next"/>
                <a:cs typeface="Atkinson Hyperlegible Next"/>
                <a:sym typeface="Atkinson Hyperlegible Next"/>
              </a:rPr>
              <a:t>support</a:t>
            </a:r>
            <a:r>
              <a:rPr lang="en-GB" sz="2200" b="1" i="0" u="none" strike="noStrike" cap="none">
                <a:solidFill>
                  <a:schemeClr val="dk1"/>
                </a:solidFill>
                <a:latin typeface="Atkinson Hyperlegible Next"/>
                <a:ea typeface="Atkinson Hyperlegible Next"/>
                <a:cs typeface="Atkinson Hyperlegible Next"/>
                <a:sym typeface="Atkinson Hyperlegible Next"/>
              </a:rPr>
              <a: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412"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90000" lvl="0" indent="0" algn="l" rtl="0">
              <a:lnSpc>
                <a:spcPts val="1150"/>
              </a:lnSpc>
              <a:spcBef>
                <a:spcPts val="600"/>
              </a:spcBef>
              <a:spcAft>
                <a:spcPts val="60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To keep your content fun but readable, follow these best practices:</a:t>
            </a:r>
            <a:endParaRPr sz="1000">
              <a:solidFill>
                <a:schemeClr val="dk1"/>
              </a:solidFill>
              <a:latin typeface="Atkinson Hyperlegible Next"/>
              <a:ea typeface="Atkinson Hyperlegible Next"/>
              <a:cs typeface="Atkinson Hyperlegible Next"/>
              <a:sym typeface="Atkinson Hyperlegible Next"/>
            </a:endParaRPr>
          </a:p>
          <a:p>
            <a:pPr marL="457200" marR="90000" lvl="0" indent="-292100" algn="l" rtl="0">
              <a:lnSpc>
                <a:spcPts val="1150"/>
              </a:lnSpc>
              <a:spcBef>
                <a:spcPts val="60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Use them sparingly. One or two emojis are usually enough to convey a mood</a:t>
            </a:r>
            <a:endParaRPr sz="1000">
              <a:solidFill>
                <a:schemeClr val="dk1"/>
              </a:solidFill>
              <a:latin typeface="Atkinson Hyperlegible Next"/>
              <a:ea typeface="Atkinson Hyperlegible Next"/>
              <a:cs typeface="Atkinson Hyperlegible Next"/>
              <a:sym typeface="Atkinson Hyperlegible Next"/>
            </a:endParaRPr>
          </a:p>
          <a:p>
            <a:pPr marL="457200" marR="9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Put them at the end. Place emojis at the end of a sentence or paragraph so they do not interrupt the flow of reading</a:t>
            </a:r>
            <a:endParaRPr sz="1000">
              <a:solidFill>
                <a:schemeClr val="dk1"/>
              </a:solidFill>
              <a:latin typeface="Atkinson Hyperlegible Next"/>
              <a:ea typeface="Atkinson Hyperlegible Next"/>
              <a:cs typeface="Atkinson Hyperlegible Next"/>
              <a:sym typeface="Atkinson Hyperlegible Next"/>
            </a:endParaRPr>
          </a:p>
          <a:p>
            <a:pPr marL="457200" marR="9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Never replace a word with an emoji (e.g. writing 'I want [pizza emoji]')</a:t>
            </a:r>
            <a:endParaRPr sz="1000">
              <a:solidFill>
                <a:schemeClr val="dk1"/>
              </a:solidFill>
              <a:latin typeface="Atkinson Hyperlegible Next"/>
              <a:ea typeface="Atkinson Hyperlegible Next"/>
              <a:cs typeface="Atkinson Hyperlegible Next"/>
              <a:sym typeface="Atkinson Hyperlegible Next"/>
            </a:endParaRPr>
          </a:p>
          <a:p>
            <a:pPr marL="457200" marR="9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Check the emoji description. Use a site like</a:t>
            </a:r>
            <a:r>
              <a:rPr lang="en-GB" sz="1000">
                <a:solidFill>
                  <a:schemeClr val="dk1"/>
                </a:solidFill>
                <a:uFill>
                  <a:noFill/>
                </a:uFill>
                <a:latin typeface="Atkinson Hyperlegible Next"/>
                <a:ea typeface="Atkinson Hyperlegible Next"/>
                <a:cs typeface="Atkinson Hyperlegible Next"/>
                <a:sym typeface="Atkinson Hyperlegible Next"/>
              </a:rPr>
              <a:t> </a:t>
            </a:r>
            <a:r>
              <a:rPr lang="en-GB" sz="1000" u="sng">
                <a:solidFill>
                  <a:schemeClr val="hlink"/>
                </a:solidFill>
                <a:latin typeface="Atkinson Hyperlegible Next"/>
                <a:ea typeface="Atkinson Hyperlegible Next"/>
                <a:cs typeface="Atkinson Hyperlegible Next"/>
                <a:sym typeface="Atkinson Hyperlegible Next"/>
                <a:hlinkClick r:id="rId4"/>
              </a:rPr>
              <a:t>Emojipedia</a:t>
            </a:r>
            <a:r>
              <a:rPr lang="en-GB" sz="1000">
                <a:solidFill>
                  <a:schemeClr val="dk1"/>
                </a:solidFill>
                <a:latin typeface="Atkinson Hyperlegible Next"/>
                <a:ea typeface="Atkinson Hyperlegible Next"/>
                <a:cs typeface="Atkinson Hyperlegible Next"/>
                <a:sym typeface="Atkinson Hyperlegible Next"/>
              </a:rPr>
              <a:t> to check exactly how your chosen emoji will be described to a blind user</a:t>
            </a:r>
            <a:endParaRPr sz="1000">
              <a:solidFill>
                <a:schemeClr val="dk1"/>
              </a:solidFill>
              <a:latin typeface="Atkinson Hyperlegible Next"/>
              <a:ea typeface="Atkinson Hyperlegible Next"/>
              <a:cs typeface="Atkinson Hyperlegible Next"/>
              <a:sym typeface="Atkinson Hyperlegible Next"/>
            </a:endParaRPr>
          </a:p>
        </p:txBody>
      </p:sp>
      <p:sp>
        <p:nvSpPr>
          <p:cNvPr id="413"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414"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4"/>
              </a:rPr>
              <a:t>Emojipedia</a:t>
            </a:r>
            <a:endParaRPr sz="1000" u="sng">
              <a:solidFill>
                <a:schemeClr val="hlink"/>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5"/>
              </a:rPr>
              <a:t>Accessible Social - Emoji</a:t>
            </a:r>
            <a:endParaRPr sz="1000" u="sng">
              <a:solidFill>
                <a:schemeClr val="hlink"/>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6"/>
              </a:rPr>
              <a:t>The Good, The Bad, And The Ugly: Emojis and Accessibility</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415"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5B2A99"/>
      </a:accent5>
      <a:accent6>
        <a:srgbClr val="EEFF41"/>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core.xml><?xml version="1.0" encoding="utf-8"?>
<cp:coreProperties xmlns:cp="http://schemas.openxmlformats.org/package/2006/metadata/core-properties" xmlns:dc="http://purl.org/dc/elements/1.1/" xmlns:dcterms="http://purl.org/dc/terms/" xmlns:xsi="http://www.w3.org/2001/XMLSchema-instance">
  <dc:title>Social Media: Emojis</dc:title>
  <dc:subject>Inclusion Toolkit</dc:subject>
  <dc:creator>Abi Harrison-Nye</dc:creator>
  <cp:lastModifiedBy>Abi Harrison-Nye</cp:lastModifiedBy>
  <dc:language>en-GB</dc:language>
</cp:coreProperties>
</file>