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83" r:id="rId57"/>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57" Type="http://schemas.openxmlformats.org/officeDocument/2006/relationships/slide" Target="slides/slide56.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fd385038c4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31" name="Google Shape;431;g3fd385038c4_0_1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hyperlink" Target="https://webaim.org/techniques/images/" TargetMode="External"/><Relationship Id="rId4" Type="http://schemas.openxmlformats.org/officeDocument/2006/relationships/hyperlink" Target="https://www.w3.org/WAI/tutorials/images/complex/" TargetMode="External"/><Relationship Id="rId6" Type="http://schemas.openxmlformats.org/officeDocument/2006/relationships/hyperlink" Target="https://abiharrisonnye.dev" TargetMode="External"/></Relationships>
</file>

<file path=ppt/slides/slide56.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432"/>
        <p:cNvGrpSpPr/>
        <p:nvPr/>
      </p:nvGrpSpPr>
      <p:grpSpPr>
        <a:xfrm>
          <a:off x="0" y="0"/>
          <a:ext cx="0" cy="0"/>
          <a:chOff x="0" y="0"/>
          <a:chExt cx="0" cy="0"/>
        </a:xfrm>
      </p:grpSpPr>
      <p:sp>
        <p:nvSpPr>
          <p:cNvPr id="433"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35"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38"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434"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000"/>
              </a:lnSpc>
              <a:spcBef>
                <a:spcPts val="0"/>
              </a:spcBef>
              <a:spcAft>
                <a:spcPts val="0"/>
              </a:spcAft>
              <a:buSzPts val="1100"/>
              <a:buNone/>
            </a:pPr>
            <a:r>
              <a:rPr lang="en-GB" sz="2500" b="1">
                <a:latin typeface="Atkinson Hyperlegible Next"/>
                <a:ea typeface="Atkinson Hyperlegible Next"/>
                <a:cs typeface="Atkinson Hyperlegible Next"/>
                <a:sym typeface="Atkinson Hyperlegible Next"/>
              </a:rPr>
              <a:t>Text Alternatives for Complex Images</a:t>
            </a:r>
            <a:endParaRPr sz="2500" b="1">
              <a:latin typeface="Atkinson Hyperlegible Next"/>
              <a:ea typeface="Atkinson Hyperlegible Next"/>
              <a:cs typeface="Atkinson Hyperlegible Next"/>
              <a:sym typeface="Atkinson Hyperlegible Next"/>
            </a:endParaRPr>
          </a:p>
        </p:txBody>
      </p:sp>
      <p:sp>
        <p:nvSpPr>
          <p:cNvPr id="436"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37"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Standard 'alt text' is great for simple photos, but it often fails for complex data like charts, graphs, flowcharts, or infographics. A single sentence cannot convey all the information provided. People using screen readers (or anyone who struggles to process dense visual data) must be able to access the same information as everyone else.</a:t>
            </a:r>
            <a:endParaRPr sz="800">
              <a:solidFill>
                <a:schemeClr val="dk1"/>
              </a:solidFill>
              <a:latin typeface="Atkinson Hyperlegible Next"/>
              <a:ea typeface="Atkinson Hyperlegible Next"/>
              <a:cs typeface="Atkinson Hyperlegible Next"/>
              <a:sym typeface="Atkinson Hyperlegible Next"/>
            </a:endParaRPr>
          </a:p>
        </p:txBody>
      </p:sp>
      <p:sp>
        <p:nvSpPr>
          <p:cNvPr id="439"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40"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It requires a two-step approach because a short description is not enough</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Use the standard 'alt text' to briefly identify the image (e.g. 'Bar chart showing revenue')</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Provide the full data in a text format nearby</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For charts and graphs, place a properly formatted data table immediately below the image.</a:t>
            </a:r>
            <a:br>
              <a:rPr lang="en-GB" sz="1000">
                <a:solidFill>
                  <a:schemeClr val="dk1"/>
                </a:solidFill>
                <a:latin typeface="Atkinson Hyperlegible Next"/>
                <a:ea typeface="Atkinson Hyperlegible Next"/>
                <a:cs typeface="Atkinson Hyperlegible Next"/>
                <a:sym typeface="Atkinson Hyperlegible Next"/>
              </a:rPr>
            </a:br>
            <a:r>
              <a:rPr lang="en-GB" sz="1000">
                <a:solidFill>
                  <a:schemeClr val="dk1"/>
                </a:solidFill>
                <a:latin typeface="Atkinson Hyperlegible Next"/>
                <a:ea typeface="Atkinson Hyperlegible Next"/>
                <a:cs typeface="Atkinson Hyperlegible Next"/>
                <a:sym typeface="Atkinson Hyperlegible Next"/>
              </a:rPr>
              <a:t>For infographics, provide a full text transcript or a link to a page that outlines all the information in the same order.</a:t>
            </a:r>
            <a:br>
              <a:rPr lang="en-GB" sz="1000">
                <a:solidFill>
                  <a:schemeClr val="dk1"/>
                </a:solidFill>
                <a:latin typeface="Atkinson Hyperlegible Next"/>
                <a:ea typeface="Atkinson Hyperlegible Next"/>
                <a:cs typeface="Atkinson Hyperlegible Next"/>
                <a:sym typeface="Atkinson Hyperlegible Next"/>
              </a:rPr>
            </a:br>
            <a:r>
              <a:rPr lang="en-GB" sz="1000">
                <a:solidFill>
                  <a:schemeClr val="dk1"/>
                </a:solidFill>
                <a:latin typeface="Atkinson Hyperlegible Next"/>
                <a:ea typeface="Atkinson Hyperlegible Next"/>
                <a:cs typeface="Atkinson Hyperlegible Next"/>
                <a:sym typeface="Atkinson Hyperlegible Next"/>
              </a:rPr>
              <a:t>For diagrams, write a structured list or description that walks the user through the flow.</a:t>
            </a:r>
            <a:endParaRPr sz="1000">
              <a:solidFill>
                <a:schemeClr val="dk1"/>
              </a:solidFill>
              <a:latin typeface="Atkinson Hyperlegible Next"/>
              <a:ea typeface="Atkinson Hyperlegible Next"/>
              <a:cs typeface="Atkinson Hyperlegible Next"/>
              <a:sym typeface="Atkinson Hyperlegible Next"/>
            </a:endParaRPr>
          </a:p>
        </p:txBody>
      </p:sp>
      <p:sp>
        <p:nvSpPr>
          <p:cNvPr id="441"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42"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4"/>
              </a:rPr>
              <a:t>WAI - Complex Images</a:t>
            </a:r>
            <a:endParaRPr sz="1000" u="sng">
              <a:solidFill>
                <a:schemeClr val="hlink"/>
              </a:solidFill>
              <a:latin typeface="Atkinson Hyperlegible Next"/>
              <a:ea typeface="Atkinson Hyperlegible Next"/>
              <a:cs typeface="Atkinson Hyperlegible Next"/>
              <a:sym typeface="Atkinson Hyperlegible Next"/>
            </a:endParaRPr>
          </a:p>
          <a:p>
            <a:pPr marL="0" lvl="0" indent="0" algn="l" rtl="0">
              <a:lnSpc>
                <a:spcPts val="1400"/>
              </a:lnSpc>
              <a:spcBef>
                <a:spcPts val="0"/>
              </a:spcBef>
              <a:spcAft>
                <a:spcPts val="0"/>
              </a:spcAft>
              <a:buNone/>
            </a:pPr>
            <a:r>
              <a:rPr lang="en-GB" sz="1000" u="sng">
                <a:solidFill>
                  <a:schemeClr val="hlink"/>
                </a:solidFill>
                <a:latin typeface="Atkinson Hyperlegible Next"/>
                <a:ea typeface="Atkinson Hyperlegible Next"/>
                <a:cs typeface="Atkinson Hyperlegible Next"/>
                <a:sym typeface="Atkinson Hyperlegible Next"/>
                <a:hlinkClick r:id="rId5"/>
              </a:rPr>
              <a:t>WebAIM - Accessible Images</a:t>
            </a:r>
            <a:endParaRPr sz="1000" u="sng">
              <a:solidFill>
                <a:schemeClr val="accent5"/>
              </a:solidFill>
              <a:latin typeface="Atkinson Hyperlegible Next"/>
              <a:ea typeface="Atkinson Hyperlegible Next"/>
              <a:cs typeface="Atkinson Hyperlegible Next"/>
              <a:sym typeface="Atkinson Hyperlegible Next"/>
            </a:endParaRPr>
          </a:p>
        </p:txBody>
      </p:sp>
      <p:sp>
        <p:nvSpPr>
          <p:cNvPr id="443"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Text Alternatives for Complex Images</dc:title>
  <dc:subject>Inclusion Toolkit</dc:subject>
  <dc:creator>Abi Harrison-Nye</dc:creator>
  <cp:lastModifiedBy>Abi Harrison-Nye</cp:lastModifiedBy>
  <dc:language>en-GB</dc:language>
</cp:coreProperties>
</file>