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embedTrueTypeFonts="1" autoCompressPictures="0" strictFirstAndLastChars="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Atkinson Hyperlegible Next" pitchFamily="2" charset="0"/>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jWT6te6cxf2CrTGXePZRNng4w9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26" Type="http://schemas.openxmlformats.org/officeDocument/2006/relationships/font" Target="fonts/AtkinsonHyperlegibleNext-Regular.fntdata"/><Relationship Id="rId27" Type="http://schemas.openxmlformats.org/officeDocument/2006/relationships/font" Target="fonts/AtkinsonHyperlegibleNext-Bold.fntdata"/><Relationship Id="rId28" Type="http://schemas.openxmlformats.org/officeDocument/2006/relationships/font" Target="fonts/AtkinsonHyperlegibleNext-Italic.fntdata"/><Relationship Id="rId29" Type="http://schemas.openxmlformats.org/officeDocument/2006/relationships/font" Target="fonts/AtkinsonHyperlegibleNex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fd45b43e5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3fd45b43e5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fd37cc6fd6_0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g3fd37cc6fd6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fd37cc6fd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g3fd37cc6fd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fd37cc6fd6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g3fd37cc6fd6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fd37cc6fd6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g3fd37cc6fd6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fd37cc6fd6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3fd37cc6fd6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4099dcfeb5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4099dcfeb5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4099dcfeb5b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g4099dcfeb5b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4099dcfeb5b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4099dcfeb5b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4099cffdfe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g4099cffdfe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fd45b43e5c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3fd45b43e5c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fd37cc6fd6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g3fd37cc6fd6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fd37cc6fd6_0_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g3fd37cc6fd6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9pPr>
          </a:lstStyle>
          <a:p/>
        </p:txBody>
      </p:sp>
      <p:sp>
        <p:nvSpPr>
          <p:cNvPr id="7" name="Google Shape;7;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tkinson Hyperlegible Next"/>
                <a:ea typeface="Atkinson Hyperlegible Next"/>
                <a:cs typeface="Atkinson Hyperlegible Next"/>
                <a:sym typeface="Atkinson Hyperlegible Next"/>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9pPr>
          </a:lstStyle>
          <a:p/>
        </p:txBody>
      </p:sp>
      <p:sp>
        <p:nvSpPr>
          <p:cNvPr id="8" name="Google Shape;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4" Type="http://schemas.openxmlformats.org/officeDocument/2006/relationships/hyperlink" Target="https://add.org/the-body-double/" TargetMode="External"/><Relationship Id="rId5" Type="http://schemas.openxmlformats.org/officeDocument/2006/relationships/hyperlink" Target="https://www.oxfordcbt.co.uk/adhd-body-doubling/" TargetMode="External"/><Relationship Id="rId6" Type="http://schemas.openxmlformats.org/officeDocument/2006/relationships/hyperlink" Target="https://www.exeter.ac.uk/departments/inclusion/groups/networks/neurodiversitycafe/bodydoubling/" TargetMode="External"/><Relationship Id="rId7" Type="http://schemas.openxmlformats.org/officeDocument/2006/relationships/hyperlink" Target="https://abiharrisonnye.dev"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4" Type="http://schemas.openxmlformats.org/officeDocument/2006/relationships/hyperlink" Target="https://hdsunflower.com/" TargetMode="External"/><Relationship Id="rId5" Type="http://schemas.openxmlformats.org/officeDocument/2006/relationships/hyperlink" Target="https://invisibledisabilities.org/what-is-an-invisible-disability/" TargetMode="External"/><Relationship Id="rId6" Type="http://schemas.openxmlformats.org/officeDocument/2006/relationships/hyperlink" Target="https://abiharrisonnye.dev"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4" Type="http://schemas.openxmlformats.org/officeDocument/2006/relationships/hyperlink" Target="https://carescribe.io/blog/autism-infinity-symbol/" TargetMode="External"/><Relationship Id="rId5" Type="http://schemas.openxmlformats.org/officeDocument/2006/relationships/hyperlink" Target="https://abiharrisonnye.de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4" Type="http://schemas.openxmlformats.org/officeDocument/2006/relationships/hyperlink" Target="https://my.clevelandclinic.org/health/symptoms/23154-neurodivergent" TargetMode="External"/><Relationship Id="rId5" Type="http://schemas.openxmlformats.org/officeDocument/2006/relationships/hyperlink" Target="https://www.autism.org.uk/advice-and-guidance/identity/autism-and-neurodiversity" TargetMode="External"/><Relationship Id="rId6" Type="http://schemas.openxmlformats.org/officeDocument/2006/relationships/hyperlink" Target="https://abiharrisonnye.dev"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4" Type="http://schemas.openxmlformats.org/officeDocument/2006/relationships/hyperlink" Target="https://www.autism.org.uk/advice-and-guidance/behaviour/masking" TargetMode="External"/><Relationship Id="rId5" Type="http://schemas.openxmlformats.org/officeDocument/2006/relationships/hyperlink" Target="https://www.bps.org.uk/research-digest/dropping-mask-takes-two" TargetMode="External"/><Relationship Id="rId6" Type="http://schemas.openxmlformats.org/officeDocument/2006/relationships/hyperlink" Target="https://abiharrisonnye.dev"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5" Type="http://schemas.openxmlformats.org/officeDocument/2006/relationships/hyperlink" Target="https://abiharrisonnye.dev/inclusion-toolkit" TargetMode="External"/><Relationship Id="rId6" Type="http://schemas.openxmlformats.org/officeDocument/2006/relationships/hyperlink" Target="https://abiharrisonnye.dev/inclusion-toolkit/meeting-invite-template" TargetMode="External"/><Relationship Id="rId7" Type="http://schemas.openxmlformats.org/officeDocument/2006/relationships/hyperlink" Target="https://abiharrisonnye.dev/inclusion-toolkit/meeting-invite-template" TargetMode="External"/><Relationship Id="rId8" Type="http://schemas.openxmlformats.org/officeDocument/2006/relationships/hyperlink" Target="https://abiharrisonnye.dev/inclusion-toolkit" TargetMode="External"/><Relationship Id="rId9" Type="http://schemas.openxmlformats.org/officeDocument/2006/relationships/hyperlink" Target="https://abiharrisonnye.de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4" Type="http://schemas.openxmlformats.org/officeDocument/2006/relationships/hyperlink" Target="https://theconversation.com/is-it-ok-to-use-the-term-neurospicy-when-talking-about-autism-and-other-neurodivergences-241349" TargetMode="External"/><Relationship Id="rId5" Type="http://schemas.openxmlformats.org/officeDocument/2006/relationships/hyperlink" Target="https://abiharrisonnye.dev"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4" Type="http://schemas.openxmlformats.org/officeDocument/2006/relationships/hyperlink" Target="https://intheloopaboutneurodiversity.wordpress.com/2019/03/20/the-ableist-history-of-the-puzzle-piece-symbol-for-autism/" TargetMode="External"/><Relationship Id="rId5" Type="http://schemas.openxmlformats.org/officeDocument/2006/relationships/hyperlink" Target="https://neurodivergentrebel.com/2023/08/25/the-history-of-the-puzzle-piece-a-controversial-symbol-for-autism-and-autistic-people-aba-conversion-therapy-autism-speaks/" TargetMode="External"/><Relationship Id="rId6" Type="http://schemas.openxmlformats.org/officeDocument/2006/relationships/hyperlink" Target="https://abiharrisonnye.de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4" Type="http://schemas.openxmlformats.org/officeDocument/2006/relationships/hyperlink" Target="https://www.autism.org.uk/advice-and-guidance/about-autism/sensory-processing" TargetMode="External"/><Relationship Id="rId5" Type="http://schemas.openxmlformats.org/officeDocument/2006/relationships/hyperlink" Target="https://tword.tamlite.co.uk/creating-inclusive-spaces-lighting-for-neurodiversity/" TargetMode="External"/><Relationship Id="rId6" Type="http://schemas.openxmlformats.org/officeDocument/2006/relationships/hyperlink" Target="https://ray.lighting/impact-of-lighting-on-neurodiverse-individuals/" TargetMode="External"/><Relationship Id="rId7" Type="http://schemas.openxmlformats.org/officeDocument/2006/relationships/hyperlink" Target="https://abiharrisonnye.dev"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4" Type="http://schemas.openxmlformats.org/officeDocument/2006/relationships/hyperlink" Target="https://www.autism.org.uk/advice-and-guidance/about-autism/sensory-processing" TargetMode="External"/><Relationship Id="rId5" Type="http://schemas.openxmlformats.org/officeDocument/2006/relationships/hyperlink" Target="https://my.clevelandclinic.org/health/diseases/24460-misophonia" TargetMode="External"/><Relationship Id="rId6" Type="http://schemas.openxmlformats.org/officeDocument/2006/relationships/hyperlink" Target="https://www.griffinot.com/auditory-sensitivity-autism-sensory/" TargetMode="External"/><Relationship Id="rId7" Type="http://schemas.openxmlformats.org/officeDocument/2006/relationships/hyperlink" Target="https://abiharrisonnye.dev"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4" Type="http://schemas.openxmlformats.org/officeDocument/2006/relationships/hyperlink" Target="https://www.autism.org.uk/advice-and-guidance/about-autism/sensory-processing" TargetMode="External"/><Relationship Id="rId5" Type="http://schemas.openxmlformats.org/officeDocument/2006/relationships/hyperlink" Target="https://autismunderstood.co.uk/autistic-differences/sensory-touch/" TargetMode="External"/><Relationship Id="rId6" Type="http://schemas.openxmlformats.org/officeDocument/2006/relationships/hyperlink" Target="https://connect.humber.nhs.uk/service/humber-sensory-processing-hub/sense-tactile/" TargetMode="External"/><Relationship Id="rId7" Type="http://schemas.openxmlformats.org/officeDocument/2006/relationships/hyperlink" Target="https://abiharrisonnye.dev"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4" Type="http://schemas.openxmlformats.org/officeDocument/2006/relationships/hyperlink" Target="https://exceptionalindividuals.com/candidates/neurodiversity-resources/spiky-profile/" TargetMode="External"/><Relationship Id="rId5" Type="http://schemas.openxmlformats.org/officeDocument/2006/relationships/hyperlink" Target="https://neurodiversity.directory/glossary/spiky-profile-definition/" TargetMode="External"/><Relationship Id="rId6" Type="http://schemas.openxmlformats.org/officeDocument/2006/relationships/hyperlink" Target="https://www.creasedpuddle.co.uk/resource/what-is-the-spiky-profile/" TargetMode="External"/><Relationship Id="rId7" Type="http://schemas.openxmlformats.org/officeDocument/2006/relationships/hyperlink" Target="https://abiharrisonnye.dev"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4" Type="http://schemas.openxmlformats.org/officeDocument/2006/relationships/hyperlink" Target="https://lymphoma-action.org.uk/sites/default/files/media/documents/2020-05/Spoon%20theory%20by%20Christine%20Miserandino.pdf" TargetMode="External"/><Relationship Id="rId5" Type="http://schemas.openxmlformats.org/officeDocument/2006/relationships/hyperlink" Target="https://www.mhm.org.uk/spoon-theory-understanding-energy-for-neurodivergent-people" TargetMode="External"/><Relationship Id="rId6" Type="http://schemas.openxmlformats.org/officeDocument/2006/relationships/hyperlink" Target="https://neurodivergentinsights.com/the-neurodivergent-spoon-drawer-spoon-theory-for-adhders-and-autists/?srsltid=AfmBOopSee45WbzIS4ZBajd7G6ypCcp1i9njJStVzugpzbCvH9FuQoSO" TargetMode="External"/><Relationship Id="rId7" Type="http://schemas.openxmlformats.org/officeDocument/2006/relationships/hyperlink" Target="https://evolvepsychology.com/resources/energy-accounting-a-strategy-for-supporting-wellbeing" TargetMode="External"/><Relationship Id="rId8" Type="http://schemas.openxmlformats.org/officeDocument/2006/relationships/hyperlink" Target="https://abiharrisonnye.de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4" Type="http://schemas.openxmlformats.org/officeDocument/2006/relationships/hyperlink" Target="https://www.forbes.com/sites/drnancydoyle/2021/03/04/from-deficit-to-superpowers-is-it-ableist-to-focus-on-neurodivergent-strengths/" TargetMode="External"/><Relationship Id="rId5" Type="http://schemas.openxmlformats.org/officeDocument/2006/relationships/hyperlink" Target="https://us.specialisterne.com/beyond-stigmas-and-superpowers-a-balanced-neurodivergence-narrative/" TargetMode="External"/><Relationship Id="rId6" Type="http://schemas.openxmlformats.org/officeDocument/2006/relationships/hyperlink" Target="https://www.markredwood.co.uk/counselling-blog-articles/musing-on-ableism-neurodiversity-shame-and-superpowers" TargetMode="External"/><Relationship Id="rId7" Type="http://schemas.openxmlformats.org/officeDocument/2006/relationships/hyperlink" Target="https://abiharrisonnye.dev"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4" Type="http://schemas.openxmlformats.org/officeDocument/2006/relationships/hyperlink" Target="https://www.nhs.uk/conditions/tourette-syndrome/" TargetMode="External"/><Relationship Id="rId5" Type="http://schemas.openxmlformats.org/officeDocument/2006/relationships/hyperlink" Target="https://mdsearchlight.com/mental-health/coprolalia/" TargetMode="External"/><Relationship Id="rId6" Type="http://schemas.openxmlformats.org/officeDocument/2006/relationships/hyperlink" Target="https://abiharrisonnye.dev"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53" name="Shape 53"/>
        <p:cNvGrpSpPr/>
        <p:nvPr/>
      </p:nvGrpSpPr>
      <p:grpSpPr>
        <a:xfrm>
          <a:off x="0" y="0"/>
          <a:ext cx="0" cy="0"/>
          <a:chOff x="0" y="0"/>
          <a:chExt cx="0" cy="0"/>
        </a:xfrm>
      </p:grpSpPr>
      <p:sp>
        <p:nvSpPr>
          <p:cNvPr id="54"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Body Doubling</a:t>
            </a:r>
            <a:endParaRPr b="1" sz="4000">
              <a:latin typeface="Atkinson Hyperlegible Next"/>
              <a:ea typeface="Atkinson Hyperlegible Next"/>
              <a:cs typeface="Atkinson Hyperlegible Next"/>
              <a:sym typeface="Atkinson Hyperlegible Next"/>
            </a:endParaRPr>
          </a:p>
        </p:txBody>
      </p:sp>
      <p:sp>
        <p:nvSpPr>
          <p:cNvPr id="55"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56"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57"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Body doubling is when you work alongside another person to help you focus. The other person doesn't need to be working on the same task as you. Their presence simply acts as an anchor to keep your mind from wandering, and keeps you on track. It's a popular strategy used by many neurodivergent people to tackle boring or difficult jobs, such as cleaning.</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Body doubling lowers the mental barrier to getting started on a task. Having someone else in the room or on a video call creates a sense of accountability, stopping the feeling of isolation and reducing the urge to procrastinate.</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You can try this with your colleagues by setting up quiet 'co-working' sessions. Just jump on a video call together, state your goals, and then get to work. You can also do this in the office by sitting near someone who's also trying to focus. It's all about sharing the same productive energy.</a:t>
            </a:r>
            <a:endParaRPr sz="1000">
              <a:solidFill>
                <a:schemeClr val="dk1"/>
              </a:solidFill>
              <a:latin typeface="Atkinson Hyperlegible Next"/>
              <a:ea typeface="Atkinson Hyperlegible Next"/>
              <a:cs typeface="Atkinson Hyperlegible Next"/>
              <a:sym typeface="Atkinson Hyperlegible Next"/>
            </a:endParaRPr>
          </a:p>
        </p:txBody>
      </p:sp>
      <p:sp>
        <p:nvSpPr>
          <p:cNvPr id="5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59"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60"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The ADHD Body Double: A Unique Tool for Getting Things Done</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ADHD Body Doubling</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Neurodiversity Cafe: Body Doubling</a:t>
            </a:r>
            <a:endParaRPr sz="1000">
              <a:solidFill>
                <a:schemeClr val="dk2"/>
              </a:solidFill>
              <a:latin typeface="Atkinson Hyperlegible Next"/>
              <a:ea typeface="Atkinson Hyperlegible Next"/>
              <a:cs typeface="Atkinson Hyperlegible Next"/>
              <a:sym typeface="Atkinson Hyperlegible Next"/>
            </a:endParaRPr>
          </a:p>
        </p:txBody>
      </p:sp>
      <p:sp>
        <p:nvSpPr>
          <p:cNvPr id="61"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64" name="Shape 64"/>
        <p:cNvGrpSpPr/>
        <p:nvPr/>
      </p:nvGrpSpPr>
      <p:grpSpPr>
        <a:xfrm>
          <a:off x="0" y="0"/>
          <a:ext cx="0" cy="0"/>
          <a:chOff x="0" y="0"/>
          <a:chExt cx="0" cy="0"/>
        </a:xfrm>
      </p:grpSpPr>
      <p:sp>
        <p:nvSpPr>
          <p:cNvPr id="65"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b="1" lang="en-GB" sz="3200">
                <a:latin typeface="Atkinson Hyperlegible Next"/>
                <a:ea typeface="Atkinson Hyperlegible Next"/>
                <a:cs typeface="Atkinson Hyperlegible Next"/>
                <a:sym typeface="Atkinson Hyperlegible Next"/>
              </a:rPr>
              <a:t>Hidden Disabilities Sunflower</a:t>
            </a:r>
            <a:endParaRPr b="1" sz="3200">
              <a:latin typeface="Atkinson Hyperlegible Next"/>
              <a:ea typeface="Atkinson Hyperlegible Next"/>
              <a:cs typeface="Atkinson Hyperlegible Next"/>
              <a:sym typeface="Atkinson Hyperlegible Next"/>
            </a:endParaRPr>
          </a:p>
        </p:txBody>
      </p:sp>
      <p:sp>
        <p:nvSpPr>
          <p:cNvPr id="66"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67"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68"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You've probably seen green lanyards with yellow sunflowers in airports, shops, or even at the office. This is the Hidden Disabilities Sunflower. While not exclusive to neurodiversity, it's widely used by the community.</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Here's what you need to know:</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It's a discreet way for people to choose to be visible about having a hidden disability. This includes autism, ADHD, anxiety, chronic pain, and many others</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The wearer might need a little more time, patience, or assistance. It is a request for understanding, not a label of inability</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You don't need to ask what their disability is. Just knowing they might need extra space or time is enough</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If a colleague wears one (or uses a Sunflower background on calls), it's a helpful cue to be mindful o</a:t>
            </a:r>
            <a:r>
              <a:rPr lang="en-GB" sz="1000">
                <a:solidFill>
                  <a:schemeClr val="dk1"/>
                </a:solidFill>
                <a:latin typeface="Atkinson Hyperlegible Next"/>
                <a:ea typeface="Atkinson Hyperlegible Next"/>
                <a:cs typeface="Atkinson Hyperlegible Next"/>
                <a:sym typeface="Atkinson Hyperlegible Next"/>
              </a:rPr>
              <a:t>f</a:t>
            </a:r>
            <a:r>
              <a:rPr lang="en-GB" sz="1000">
                <a:solidFill>
                  <a:schemeClr val="dk1"/>
                </a:solidFill>
                <a:latin typeface="Atkinson Hyperlegible Next"/>
                <a:ea typeface="Atkinson Hyperlegible Next"/>
                <a:cs typeface="Atkinson Hyperlegible Next"/>
                <a:sym typeface="Atkinson Hyperlegible Next"/>
              </a:rPr>
              <a:t> your communication and their environment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It is a simple symbol that promotes kindness and patience without forcing anyone to disclose their private medical history.</a:t>
            </a:r>
            <a:endParaRPr sz="1000">
              <a:solidFill>
                <a:schemeClr val="dk1"/>
              </a:solidFill>
              <a:latin typeface="Atkinson Hyperlegible Next"/>
              <a:ea typeface="Atkinson Hyperlegible Next"/>
              <a:cs typeface="Atkinson Hyperlegible Next"/>
              <a:sym typeface="Atkinson Hyperlegible Next"/>
            </a:endParaRPr>
          </a:p>
        </p:txBody>
      </p:sp>
      <p:sp>
        <p:nvSpPr>
          <p:cNvPr id="69"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70"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71"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The Hidden Disabilities Sunflower Scheme</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What is a hidden disability?</a:t>
            </a:r>
            <a:endParaRPr sz="1000">
              <a:solidFill>
                <a:schemeClr val="dk2"/>
              </a:solidFill>
              <a:latin typeface="Atkinson Hyperlegible Next"/>
              <a:ea typeface="Atkinson Hyperlegible Next"/>
              <a:cs typeface="Atkinson Hyperlegible Next"/>
              <a:sym typeface="Atkinson Hyperlegible Next"/>
            </a:endParaRPr>
          </a:p>
        </p:txBody>
      </p:sp>
      <p:sp>
        <p:nvSpPr>
          <p:cNvPr id="7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75" name="Shape 75"/>
        <p:cNvGrpSpPr/>
        <p:nvPr/>
      </p:nvGrpSpPr>
      <p:grpSpPr>
        <a:xfrm>
          <a:off x="0" y="0"/>
          <a:ext cx="0" cy="0"/>
          <a:chOff x="0" y="0"/>
          <a:chExt cx="0" cy="0"/>
        </a:xfrm>
      </p:grpSpPr>
      <p:sp>
        <p:nvSpPr>
          <p:cNvPr id="76"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Infinity Symbol</a:t>
            </a:r>
            <a:endParaRPr b="1" sz="4000">
              <a:latin typeface="Atkinson Hyperlegible Next"/>
              <a:ea typeface="Atkinson Hyperlegible Next"/>
              <a:cs typeface="Atkinson Hyperlegible Next"/>
              <a:sym typeface="Atkinson Hyperlegible Next"/>
            </a:endParaRPr>
          </a:p>
        </p:txBody>
      </p:sp>
      <p:sp>
        <p:nvSpPr>
          <p:cNvPr id="77"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78"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79"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ct val="100000"/>
              </a:lnSpc>
              <a:spcBef>
                <a:spcPts val="0"/>
              </a:spcBef>
              <a:spcAft>
                <a:spcPts val="0"/>
              </a:spcAft>
              <a:buClr>
                <a:srgbClr val="000000"/>
              </a:buClr>
              <a:buSzPts val="1000"/>
              <a:buFont typeface="Arial"/>
              <a:buNone/>
            </a:pPr>
            <a:r>
              <a:rPr lang="en-GB" sz="1000">
                <a:solidFill>
                  <a:schemeClr val="dk1"/>
                </a:solidFill>
                <a:latin typeface="Atkinson Hyperlegible Next"/>
                <a:ea typeface="Atkinson Hyperlegible Next"/>
                <a:cs typeface="Atkinson Hyperlegible Next"/>
                <a:sym typeface="Atkinson Hyperlegible Next"/>
              </a:rPr>
              <a:t>If you've read the Puzzle Piece Symbol highlight, you might be wondering what symbol is preferred. </a:t>
            </a:r>
            <a:r>
              <a:rPr b="0" i="0" lang="en-GB" sz="1000" u="none" cap="none" strike="noStrike">
                <a:solidFill>
                  <a:schemeClr val="dk1"/>
                </a:solidFill>
                <a:latin typeface="Atkinson Hyperlegible Next"/>
                <a:ea typeface="Atkinson Hyperlegible Next"/>
                <a:cs typeface="Atkinson Hyperlegible Next"/>
                <a:sym typeface="Atkinson Hyperlegible Next"/>
              </a:rPr>
              <a:t>The answer is (usually) the Infinity Symbol. It represents a spectrum of possibilities, rather than a linear scale. Here’s a quick guide to the variations you might see:</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The rainbow infinity symbol represents the neurodiversity movement as a whole. It includes everyone with different types of brains, such as ADHD, Dyslexia, Dyspraxia, and Autism. The colours reflect the diversity of the human mind.</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The gold infinity symbol is specific to Autism. The colour gold was chosen because 'Au' is the chemical symbol for gold. It's used to show that autistic people are valuable exactly as they are.</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Unlike a puzzle, an infinity symbol has no beginning and no end. It implies a continuous journey and a life that is whole and complete. It rejects the idea that anyone is 'missing' something.</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Adopting these symbols is a great way to show that you're up to date with the conversation and supportive of the neurodivergent community.</a:t>
            </a:r>
            <a:endParaRPr b="0" i="0" sz="1000" u="none" cap="none" strike="noStrike">
              <a:solidFill>
                <a:schemeClr val="dk1"/>
              </a:solidFill>
              <a:latin typeface="Atkinson Hyperlegible Next"/>
              <a:ea typeface="Atkinson Hyperlegible Next"/>
              <a:cs typeface="Atkinson Hyperlegible Next"/>
              <a:sym typeface="Atkinson Hyperlegible Next"/>
            </a:endParaRPr>
          </a:p>
        </p:txBody>
      </p:sp>
      <p:sp>
        <p:nvSpPr>
          <p:cNvPr id="80"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81"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82"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ct val="100000"/>
              </a:lnSpc>
              <a:spcBef>
                <a:spcPts val="0"/>
              </a:spcBef>
              <a:spcAft>
                <a:spcPts val="0"/>
              </a:spcAft>
              <a:buClr>
                <a:schemeClr val="dk1"/>
              </a:buClr>
              <a:buSzPts val="1100"/>
              <a:buFont typeface="Arial"/>
              <a:buNone/>
            </a:pPr>
            <a:r>
              <a:rPr b="0" i="0" lang="en-GB" sz="1000" u="sng" cap="none" strike="noStrike">
                <a:solidFill>
                  <a:schemeClr val="hlink"/>
                </a:solidFill>
                <a:latin typeface="Atkinson Hyperlegible Next"/>
                <a:ea typeface="Atkinson Hyperlegible Next"/>
                <a:cs typeface="Atkinson Hyperlegible Next"/>
                <a:sym typeface="Atkinson Hyperlegible Next"/>
                <a:hlinkClick r:id="rId4"/>
              </a:rPr>
              <a:t>What is the Autism Infinity Symbol?</a:t>
            </a:r>
            <a:endParaRPr b="0" i="0" sz="18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83"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86" name="Shape 86"/>
        <p:cNvGrpSpPr/>
        <p:nvPr/>
      </p:nvGrpSpPr>
      <p:grpSpPr>
        <a:xfrm>
          <a:off x="0" y="0"/>
          <a:ext cx="0" cy="0"/>
          <a:chOff x="0" y="0"/>
          <a:chExt cx="0" cy="0"/>
        </a:xfrm>
      </p:grpSpPr>
      <p:sp>
        <p:nvSpPr>
          <p:cNvPr id="87"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Key Terminology</a:t>
            </a:r>
            <a:endParaRPr b="1" sz="4000">
              <a:latin typeface="Atkinson Hyperlegible Next"/>
              <a:ea typeface="Atkinson Hyperlegible Next"/>
              <a:cs typeface="Atkinson Hyperlegible Next"/>
              <a:sym typeface="Atkinson Hyperlegible Next"/>
            </a:endParaRPr>
          </a:p>
        </p:txBody>
      </p:sp>
      <p:sp>
        <p:nvSpPr>
          <p:cNvPr id="88"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89"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90"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Understanding words like 'neurodiversity', 'neurodiverse', and 'neurodivergent' helps us communicate clearly and respectfully. Since using the wrong term causes confusion, it's helpful to learn the differences.</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7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The term 'neurodiversity' describes the idea that everyone's brain is unique, encompassing all of humanity. You'll want to use it when talking about brain differences as a whole.</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7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 'neurodivergent' individual has a brain that processes information differently from what's considered typical. Always use this word as an adjective, meaning you should say 'a neurodivergent person' rather than 'a neurodivergent'.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7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 'neurotypical' person possesses a brain that functions in a way that society considers standard. This is simply the correct term for anyone who isn't neurodivergent.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7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You should use 'neurodiverse' only when describing a group of people with a mix of different brain types, like a varied workforce. An entire team can be neurodiverse, but an individual person can't be.</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700"/>
              </a:spcBef>
              <a:spcAft>
                <a:spcPts val="7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The word 'neurotypes' refers to specific categories of brain function, which include autism, dyslexia, and typical development.</a:t>
            </a:r>
            <a:endParaRPr sz="1000">
              <a:solidFill>
                <a:schemeClr val="dk1"/>
              </a:solidFill>
              <a:latin typeface="Atkinson Hyperlegible Next"/>
              <a:ea typeface="Atkinson Hyperlegible Next"/>
              <a:cs typeface="Atkinson Hyperlegible Next"/>
              <a:sym typeface="Atkinson Hyperlegible Next"/>
            </a:endParaRPr>
          </a:p>
        </p:txBody>
      </p:sp>
      <p:sp>
        <p:nvSpPr>
          <p:cNvPr id="91"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92"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93"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Cleveland Clinic - Neurodiversity</a:t>
            </a:r>
            <a:endParaRPr sz="1000">
              <a:solidFill>
                <a:schemeClr val="dk1"/>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Autism and neurodiversity</a:t>
            </a:r>
            <a:endParaRPr sz="1000">
              <a:solidFill>
                <a:schemeClr val="dk1"/>
              </a:solidFill>
              <a:latin typeface="Atkinson Hyperlegible Next"/>
              <a:ea typeface="Atkinson Hyperlegible Next"/>
              <a:cs typeface="Atkinson Hyperlegible Next"/>
              <a:sym typeface="Atkinson Hyperlegible Next"/>
            </a:endParaRPr>
          </a:p>
        </p:txBody>
      </p:sp>
      <p:sp>
        <p:nvSpPr>
          <p:cNvPr id="9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97" name="Shape 97"/>
        <p:cNvGrpSpPr/>
        <p:nvPr/>
      </p:nvGrpSpPr>
      <p:grpSpPr>
        <a:xfrm>
          <a:off x="0" y="0"/>
          <a:ext cx="0" cy="0"/>
          <a:chOff x="0" y="0"/>
          <a:chExt cx="0" cy="0"/>
        </a:xfrm>
      </p:grpSpPr>
      <p:sp>
        <p:nvSpPr>
          <p:cNvPr id="98"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Masking</a:t>
            </a:r>
            <a:endParaRPr b="1" sz="4000">
              <a:latin typeface="Atkinson Hyperlegible Next"/>
              <a:ea typeface="Atkinson Hyperlegible Next"/>
              <a:cs typeface="Atkinson Hyperlegible Next"/>
              <a:sym typeface="Atkinson Hyperlegible Next"/>
            </a:endParaRPr>
          </a:p>
        </p:txBody>
      </p:sp>
      <p:sp>
        <p:nvSpPr>
          <p:cNvPr id="99"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00"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01"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Masking is when neurodivergent people hide their natural traits to fit in. It's often a constant performance to meet social expectations. It's like wearing a mask to hide things like stimming or social anxiety. Here are a few reasons why it's a challenge:</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It's incredibly draining to do this all day</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It'll often lead to burnout and exhaustion</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It's hard for others to see when someone's struggling</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It stops people from being their true selves</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You can help to create a more inclusive space where everyone feels safe enough to take their mask off, whether they choose to or not:</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Don't judge habits like avoiding eye contact or fidgeting</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Focus on work quality rather than how someone is socialising when assessing their performance</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Make it okay for everyone to talk about their needs</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60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Respect that everyone has different ways of working</a:t>
            </a:r>
            <a:endParaRPr sz="1000">
              <a:solidFill>
                <a:schemeClr val="dk1"/>
              </a:solidFill>
              <a:latin typeface="Atkinson Hyperlegible Next"/>
              <a:ea typeface="Atkinson Hyperlegible Next"/>
              <a:cs typeface="Atkinson Hyperlegible Next"/>
              <a:sym typeface="Atkinson Hyperlegible Next"/>
            </a:endParaRPr>
          </a:p>
        </p:txBody>
      </p:sp>
      <p:sp>
        <p:nvSpPr>
          <p:cNvPr id="10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03"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04"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National Autistic Society: Masking</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Dropping the mask takes two</a:t>
            </a:r>
            <a:endParaRPr sz="1000">
              <a:solidFill>
                <a:schemeClr val="dk2"/>
              </a:solidFill>
              <a:latin typeface="Atkinson Hyperlegible Next"/>
              <a:ea typeface="Atkinson Hyperlegible Next"/>
              <a:cs typeface="Atkinson Hyperlegible Next"/>
              <a:sym typeface="Atkinson Hyperlegible Next"/>
            </a:endParaRPr>
          </a:p>
        </p:txBody>
      </p:sp>
      <p:sp>
        <p:nvSpPr>
          <p:cNvPr id="105"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08" name="Shape 108"/>
        <p:cNvGrpSpPr/>
        <p:nvPr/>
      </p:nvGrpSpPr>
      <p:grpSpPr>
        <a:xfrm>
          <a:off x="0" y="0"/>
          <a:ext cx="0" cy="0"/>
          <a:chOff x="0" y="0"/>
          <a:chExt cx="0" cy="0"/>
        </a:xfrm>
      </p:grpSpPr>
      <p:sp>
        <p:nvSpPr>
          <p:cNvPr id="109"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Meetings</a:t>
            </a:r>
            <a:endParaRPr b="1" sz="4000">
              <a:latin typeface="Atkinson Hyperlegible Next"/>
              <a:ea typeface="Atkinson Hyperlegible Next"/>
              <a:cs typeface="Atkinson Hyperlegible Next"/>
              <a:sym typeface="Atkinson Hyperlegible Next"/>
            </a:endParaRPr>
          </a:p>
        </p:txBody>
      </p:sp>
      <p:sp>
        <p:nvSpPr>
          <p:cNvPr id="110"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11"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12"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Standard meeting formats don't work for everyone, often creating significant barriers for neurodivergent individuals.</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 grid of faces, poor audio, and noisy environments can quickly cause sensory overload</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Fast-paced discussions and vague rules make it difficult to keep up, which often leads to anxiety</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Forcing people to keep their cameras on means they feel pressured to mask, causing immense exhaustion and focus fatigue</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Creating an inclusive meeting culture is essential for collaboration, and simple adjustments make a huge difference.</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Send a clear agenda 24 hours in advance, state the meeting goals, and make cameras completely optional</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Normalise using the chat function, stick to scheduled times, and include breaks for sessions over an hour</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 the </a:t>
            </a:r>
            <a:r>
              <a:rPr u="sng" lang="en-GB" sz="1000">
                <a:solidFill>
                  <a:schemeClr val="hlink"/>
                </a:solidFill>
                <a:latin typeface="Atkinson Hyperlegible Next"/>
                <a:ea typeface="Atkinson Hyperlegible Next"/>
                <a:cs typeface="Atkinson Hyperlegible Next"/>
                <a:sym typeface="Atkinson Hyperlegible Next"/>
                <a:hlinkClick r:id="rId7"/>
              </a:rPr>
              <a:t>meeting invite template</a:t>
            </a:r>
            <a:r>
              <a:rPr lang="en-GB" sz="1000">
                <a:solidFill>
                  <a:schemeClr val="dk1"/>
                </a:solidFill>
                <a:latin typeface="Atkinson Hyperlegible Next"/>
                <a:ea typeface="Atkinson Hyperlegible Next"/>
                <a:cs typeface="Atkinson Hyperlegible Next"/>
                <a:sym typeface="Atkinson Hyperlegible Next"/>
              </a:rPr>
              <a:t> in the </a:t>
            </a:r>
            <a:r>
              <a:rPr u="sng" lang="en-GB" sz="1000">
                <a:solidFill>
                  <a:schemeClr val="hlink"/>
                </a:solidFill>
                <a:latin typeface="Atkinson Hyperlegible Next"/>
                <a:ea typeface="Atkinson Hyperlegible Next"/>
                <a:cs typeface="Atkinson Hyperlegible Next"/>
                <a:sym typeface="Atkinson Hyperlegible Next"/>
                <a:hlinkClick r:id="rId8"/>
              </a:rPr>
              <a:t>Inclusion Toolkit</a:t>
            </a:r>
            <a:r>
              <a:rPr lang="en-GB" sz="1000">
                <a:solidFill>
                  <a:schemeClr val="dk1"/>
                </a:solidFill>
                <a:latin typeface="Atkinson Hyperlegible Next"/>
                <a:ea typeface="Atkinson Hyperlegible Next"/>
                <a:cs typeface="Atkinson Hyperlegible Next"/>
                <a:sym typeface="Atkinson Hyperlegible Next"/>
              </a:rPr>
              <a:t>, and consider making a neuroinclusive meeting guide</a:t>
            </a:r>
            <a:endParaRPr sz="1000">
              <a:solidFill>
                <a:schemeClr val="dk1"/>
              </a:solidFill>
              <a:latin typeface="Atkinson Hyperlegible Next"/>
              <a:ea typeface="Atkinson Hyperlegible Next"/>
              <a:cs typeface="Atkinson Hyperlegible Next"/>
              <a:sym typeface="Atkinson Hyperlegible Next"/>
            </a:endParaRPr>
          </a:p>
        </p:txBody>
      </p:sp>
      <p:sp>
        <p:nvSpPr>
          <p:cNvPr id="113"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14"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15"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Inclusion Toolkit</a:t>
            </a:r>
            <a:endParaRPr sz="1000">
              <a:solidFill>
                <a:schemeClr val="dk2"/>
              </a:solidFill>
              <a:latin typeface="Atkinson Hyperlegible Next"/>
              <a:ea typeface="Atkinson Hyperlegible Next"/>
              <a:cs typeface="Atkinson Hyperlegible Next"/>
              <a:sym typeface="Atkinson Hyperlegible Next"/>
            </a:endParaRPr>
          </a:p>
          <a:p>
            <a:pPr indent="0" lvl="0" marL="0" rtl="0" algn="l">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val="tx"/>
                    </a:ext>
                  </a:extLst>
                </a:hlinkClick>
              </a:rPr>
              <a:t>Meeting Invite Template</a:t>
            </a:r>
            <a:endParaRPr sz="800">
              <a:solidFill>
                <a:schemeClr val="accent5"/>
              </a:solidFill>
              <a:latin typeface="Atkinson Hyperlegible Next"/>
              <a:ea typeface="Atkinson Hyperlegible Next"/>
              <a:cs typeface="Atkinson Hyperlegible Next"/>
              <a:sym typeface="Atkinson Hyperlegible Next"/>
            </a:endParaRPr>
          </a:p>
        </p:txBody>
      </p:sp>
      <p:sp>
        <p:nvSpPr>
          <p:cNvPr id="116"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9">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19" name="Shape 119"/>
        <p:cNvGrpSpPr/>
        <p:nvPr/>
      </p:nvGrpSpPr>
      <p:grpSpPr>
        <a:xfrm>
          <a:off x="0" y="0"/>
          <a:ext cx="0" cy="0"/>
          <a:chOff x="0" y="0"/>
          <a:chExt cx="0" cy="0"/>
        </a:xfrm>
      </p:grpSpPr>
      <p:sp>
        <p:nvSpPr>
          <p:cNvPr id="120"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Neurospicy</a:t>
            </a:r>
            <a:endParaRPr b="1" sz="4000">
              <a:latin typeface="Atkinson Hyperlegible Next"/>
              <a:ea typeface="Atkinson Hyperlegible Next"/>
              <a:cs typeface="Atkinson Hyperlegible Next"/>
              <a:sym typeface="Atkinson Hyperlegible Next"/>
            </a:endParaRPr>
          </a:p>
        </p:txBody>
      </p:sp>
      <p:sp>
        <p:nvSpPr>
          <p:cNvPr id="121"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22"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23"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While the slang term 'neurospicy' is often used with good intentions, it can easily become a barrier to clear, respectful, and professional communication.</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The word can trivialise real challenges, sound childish, and frustrate adults who want to be taken seriously at work.</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It's an 'in-group' term that can feel empowering when used individually, but it often feels disrespectful when used by outsiders.</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You should always follow a person's lead if they choose this label for themselves, but don't use it to describe colleagues or the wider community.</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If you aren't neurodivergent yourself, it's best to stick to accurate terms like 'neurodivergent' to avoid causing unintended confusion or offence.</a:t>
            </a:r>
            <a:endParaRPr sz="1000">
              <a:solidFill>
                <a:schemeClr val="dk1"/>
              </a:solidFill>
              <a:latin typeface="Atkinson Hyperlegible Next"/>
              <a:ea typeface="Atkinson Hyperlegible Next"/>
              <a:cs typeface="Atkinson Hyperlegible Next"/>
              <a:sym typeface="Atkinson Hyperlegible Next"/>
            </a:endParaRPr>
          </a:p>
        </p:txBody>
      </p:sp>
      <p:sp>
        <p:nvSpPr>
          <p:cNvPr id="12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25"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26"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Is it OK to use the term ‘neurospicy’ when talking about autism and other neurodivergences?</a:t>
            </a:r>
            <a:endParaRPr sz="1000">
              <a:solidFill>
                <a:schemeClr val="dk2"/>
              </a:solidFill>
              <a:latin typeface="Atkinson Hyperlegible Next"/>
              <a:ea typeface="Atkinson Hyperlegible Next"/>
              <a:cs typeface="Atkinson Hyperlegible Next"/>
              <a:sym typeface="Atkinson Hyperlegible Next"/>
            </a:endParaRPr>
          </a:p>
        </p:txBody>
      </p:sp>
      <p:sp>
        <p:nvSpPr>
          <p:cNvPr id="127"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30" name="Shape 130"/>
        <p:cNvGrpSpPr/>
        <p:nvPr/>
      </p:nvGrpSpPr>
      <p:grpSpPr>
        <a:xfrm>
          <a:off x="0" y="0"/>
          <a:ext cx="0" cy="0"/>
          <a:chOff x="0" y="0"/>
          <a:chExt cx="0" cy="0"/>
        </a:xfrm>
      </p:grpSpPr>
      <p:sp>
        <p:nvSpPr>
          <p:cNvPr id="131"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Puzzle Piece Symbol</a:t>
            </a:r>
            <a:endParaRPr b="1" sz="4000">
              <a:latin typeface="Atkinson Hyperlegible Next"/>
              <a:ea typeface="Atkinson Hyperlegible Next"/>
              <a:cs typeface="Atkinson Hyperlegible Next"/>
              <a:sym typeface="Atkinson Hyperlegible Next"/>
            </a:endParaRPr>
          </a:p>
        </p:txBody>
      </p:sp>
      <p:sp>
        <p:nvSpPr>
          <p:cNvPr id="132"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33"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34"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You've likely seen the puzzle piece used to represent autism. While common, it is highly controversial. Many in the autistic community view it as outdated or offensive. Understanding why helps </a:t>
            </a:r>
            <a:r>
              <a:rPr lang="en-GB" sz="1000">
                <a:solidFill>
                  <a:schemeClr val="dk1"/>
                </a:solidFill>
                <a:latin typeface="Atkinson Hyperlegible Next"/>
                <a:ea typeface="Atkinson Hyperlegible Next"/>
                <a:cs typeface="Atkinson Hyperlegible Next"/>
                <a:sym typeface="Atkinson Hyperlegible Next"/>
              </a:rPr>
              <a:t>you</a:t>
            </a:r>
            <a:r>
              <a:rPr b="0" i="0" lang="en-GB" sz="1000" u="none" cap="none" strike="noStrike">
                <a:solidFill>
                  <a:schemeClr val="dk1"/>
                </a:solidFill>
                <a:latin typeface="Atkinson Hyperlegible Next"/>
                <a:ea typeface="Atkinson Hyperlegible Next"/>
                <a:cs typeface="Atkinson Hyperlegible Next"/>
                <a:sym typeface="Atkinson Hyperlegible Next"/>
              </a:rPr>
              <a:t> be a better all</a:t>
            </a:r>
            <a:r>
              <a:rPr lang="en-GB" sz="1000">
                <a:solidFill>
                  <a:schemeClr val="dk1"/>
                </a:solidFill>
                <a:latin typeface="Atkinson Hyperlegible Next"/>
                <a:ea typeface="Atkinson Hyperlegible Next"/>
                <a:cs typeface="Atkinson Hyperlegible Next"/>
                <a:sym typeface="Atkinson Hyperlegible Next"/>
              </a:rPr>
              <a:t>y</a:t>
            </a:r>
            <a:r>
              <a:rPr b="0" i="0" lang="en-GB" sz="1000" u="none" cap="none" strike="noStrike">
                <a:solidFill>
                  <a:schemeClr val="dk1"/>
                </a:solidFill>
                <a:latin typeface="Atkinson Hyperlegible Next"/>
                <a:ea typeface="Atkinson Hyperlegible Next"/>
                <a:cs typeface="Atkinson Hyperlegible Next"/>
                <a:sym typeface="Atkinson Hyperlegible Next"/>
              </a:rPr>
              <a:t>. Here is a breakdown of the controversy:</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It implies autistic people are a 'puzzle' to be solved or have a piece 'missing'. This frames autism as a problem rather than a different way of being</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It was historically used by organisations focused on 'curing' autism. It represents an era where autistic people were talked about, not to</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The primary colours reinforce the myth that autism is just for children. This erases the existence and needs of autistic adults</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The community generally prefers the infinity symbol (rainbow for neurodiversity or golden for autism). See the Infinity Symbol highlight</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rPr lang="en-GB" sz="1000">
                <a:solidFill>
                  <a:schemeClr val="dk1"/>
                </a:solidFill>
                <a:latin typeface="Atkinson Hyperlegible Next"/>
                <a:ea typeface="Atkinson Hyperlegible Next"/>
                <a:cs typeface="Atkinson Hyperlegible Next"/>
                <a:sym typeface="Atkinson Hyperlegible Next"/>
              </a:rPr>
              <a:t>Being mindful of imagery shows you are listening to the lived experiences of the community.</a:t>
            </a:r>
            <a:endParaRPr b="0" i="0" sz="1000" u="none" cap="none" strike="noStrike">
              <a:solidFill>
                <a:schemeClr val="dk1"/>
              </a:solidFill>
              <a:latin typeface="Atkinson Hyperlegible Next"/>
              <a:ea typeface="Atkinson Hyperlegible Next"/>
              <a:cs typeface="Atkinson Hyperlegible Next"/>
              <a:sym typeface="Atkinson Hyperlegible Next"/>
            </a:endParaRPr>
          </a:p>
        </p:txBody>
      </p:sp>
      <p:sp>
        <p:nvSpPr>
          <p:cNvPr id="135"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36"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37"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ct val="100000"/>
              </a:lnSpc>
              <a:spcBef>
                <a:spcPts val="0"/>
              </a:spcBef>
              <a:spcAft>
                <a:spcPts val="0"/>
              </a:spcAft>
              <a:buClr>
                <a:srgbClr val="000000"/>
              </a:buClr>
              <a:buSzPts val="1000"/>
              <a:buFont typeface="Arial"/>
              <a:buNone/>
            </a:pPr>
            <a:r>
              <a:rPr b="0" i="0" lang="en-GB" sz="1000" u="sng" cap="none" strike="noStrike">
                <a:solidFill>
                  <a:schemeClr val="hlink"/>
                </a:solidFill>
                <a:latin typeface="Atkinson Hyperlegible Next"/>
                <a:ea typeface="Atkinson Hyperlegible Next"/>
                <a:cs typeface="Atkinson Hyperlegible Next"/>
                <a:sym typeface="Atkinson Hyperlegible Next"/>
                <a:hlinkClick r:id="rId4"/>
              </a:rPr>
              <a:t>The Ableist History of the Puzzle Piece Symbol for Autism</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360001" rtl="0" algn="l">
              <a:lnSpc>
                <a:spcPct val="100000"/>
              </a:lnSpc>
              <a:spcBef>
                <a:spcPts val="0"/>
              </a:spcBef>
              <a:spcAft>
                <a:spcPts val="0"/>
              </a:spcAft>
              <a:buClr>
                <a:srgbClr val="000000"/>
              </a:buClr>
              <a:buSzPts val="1000"/>
              <a:buFont typeface="Arial"/>
              <a:buNone/>
            </a:pPr>
            <a:r>
              <a:rPr b="0" i="0" lang="en-GB" sz="1000" u="sng" cap="none" strike="noStrike">
                <a:solidFill>
                  <a:schemeClr val="hlink"/>
                </a:solidFill>
                <a:latin typeface="Atkinson Hyperlegible Next"/>
                <a:ea typeface="Atkinson Hyperlegible Next"/>
                <a:cs typeface="Atkinson Hyperlegible Next"/>
                <a:sym typeface="Atkinson Hyperlegible Next"/>
                <a:hlinkClick r:id="rId5"/>
              </a:rPr>
              <a:t>The History of the Puzzle Piece</a:t>
            </a:r>
            <a:endParaRPr b="0" i="0" sz="1000" u="none" cap="none" strike="noStrike">
              <a:solidFill>
                <a:schemeClr val="dk1"/>
              </a:solidFill>
              <a:latin typeface="Atkinson Hyperlegible Next"/>
              <a:ea typeface="Atkinson Hyperlegible Next"/>
              <a:cs typeface="Atkinson Hyperlegible Next"/>
              <a:sym typeface="Atkinson Hyperlegible Next"/>
            </a:endParaRPr>
          </a:p>
        </p:txBody>
      </p:sp>
      <p:sp>
        <p:nvSpPr>
          <p:cNvPr id="138"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41" name="Shape 141"/>
        <p:cNvGrpSpPr/>
        <p:nvPr/>
      </p:nvGrpSpPr>
      <p:grpSpPr>
        <a:xfrm>
          <a:off x="0" y="0"/>
          <a:ext cx="0" cy="0"/>
          <a:chOff x="0" y="0"/>
          <a:chExt cx="0" cy="0"/>
        </a:xfrm>
      </p:grpSpPr>
      <p:sp>
        <p:nvSpPr>
          <p:cNvPr id="142"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Sensory Series: Light</a:t>
            </a:r>
            <a:endParaRPr b="1" sz="4000">
              <a:latin typeface="Atkinson Hyperlegible Next"/>
              <a:ea typeface="Atkinson Hyperlegible Next"/>
              <a:cs typeface="Atkinson Hyperlegible Next"/>
              <a:sym typeface="Atkinson Hyperlegible Next"/>
            </a:endParaRPr>
          </a:p>
        </p:txBody>
      </p:sp>
      <p:sp>
        <p:nvSpPr>
          <p:cNvPr id="143"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44"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45"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Harsh lighting can completely drain a person's focus without them even realising why. For many neurodivergent individuals, visual environments are often much more intense. Standard office lighting can easily trigger severe eye strain, migraines, or a state of constant anxiety.</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Older fluorescent tubes are a frequent culprit because they actually flicker. While most people don't notice it, some neurodivergent brains process this rapid pulsing, which can feel like sitting under a strobe light all day. Bright glare from a window or a screen that's too bright can also become an impossible distraction. It leaves the nervous system working overtime just to cope with the brightness.</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Adjusting the visual environment helps prevent the hidden exhaustion that comes from simply sitting in a brightly lit room.</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Simple shifts in how workspaces are set up can offer huge relief. Letting people sit in dimmer areas or turning off overhead lights in favour of soft desk lamps makes a massive difference. It's also helpful to support colleagues who wear sunglasses, tinted lenses, or baseball caps indoors to block out the glare.</a:t>
            </a:r>
            <a:endParaRPr sz="1000">
              <a:solidFill>
                <a:schemeClr val="dk1"/>
              </a:solidFill>
              <a:latin typeface="Atkinson Hyperlegible Next"/>
              <a:ea typeface="Atkinson Hyperlegible Next"/>
              <a:cs typeface="Atkinson Hyperlegible Next"/>
              <a:sym typeface="Atkinson Hyperlegible Next"/>
            </a:endParaRPr>
          </a:p>
        </p:txBody>
      </p:sp>
      <p:sp>
        <p:nvSpPr>
          <p:cNvPr id="146"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47"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48"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Autism and sensory processing</a:t>
            </a:r>
            <a:endParaRPr sz="1000" u="sng">
              <a:solidFill>
                <a:schemeClr val="accent5"/>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Creating Inclusive Spaces: Lighting for Neurodiversity</a:t>
            </a:r>
            <a:endParaRPr sz="1000" u="sng">
              <a:solidFill>
                <a:schemeClr val="accent5"/>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Impact of Lighting on Neurodiverse Individuals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49"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52" name="Shape 152"/>
        <p:cNvGrpSpPr/>
        <p:nvPr/>
      </p:nvGrpSpPr>
      <p:grpSpPr>
        <a:xfrm>
          <a:off x="0" y="0"/>
          <a:ext cx="0" cy="0"/>
          <a:chOff x="0" y="0"/>
          <a:chExt cx="0" cy="0"/>
        </a:xfrm>
      </p:grpSpPr>
      <p:sp>
        <p:nvSpPr>
          <p:cNvPr id="153"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Sensory Series: Sound</a:t>
            </a:r>
            <a:endParaRPr b="1" sz="4000">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55"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56"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Sound affects people in completely different ways. For many neurodivergent individuals, everyday workplace noises aren't just distracting; they can be physically overwhelming. This is often due to sensory processing differences, where the brain can't easily filter out background noise.</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An open-plan office can quickly become a wall of sound. Things like keyboards clicking, loud chats, or a humming air conditioner take up a huge amount of mental energy. Some people might experience 'misophonia', where specific sounds trigger a strong stress reaction. Others might have trouble understanding speech when there's background noise, which makes collaboration extra challenging.</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Creating a workspace that's comfortable for everyone's sensory needs is essential for a productive team.</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Colleagues can support each other by being mindful of volume in shared spaces. It's always best to move long conversations to a meeting room or a breakout area. Respecting when someone is wearing headphones is also important, as it's often their way of creating a quiet bubble so they can focus.</a:t>
            </a:r>
            <a:endParaRPr sz="1000">
              <a:solidFill>
                <a:schemeClr val="dk1"/>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58"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59"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Autism and sensory processing</a:t>
            </a:r>
            <a:endParaRPr sz="1000" u="sng">
              <a:solidFill>
                <a:schemeClr val="accent5"/>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Misophonia</a:t>
            </a:r>
            <a:endParaRPr sz="1000" u="sng">
              <a:solidFill>
                <a:schemeClr val="accent5"/>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Auditory Sensitivity: Signs, Causes, Overload and How to Help</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6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63" name="Shape 163"/>
        <p:cNvGrpSpPr/>
        <p:nvPr/>
      </p:nvGrpSpPr>
      <p:grpSpPr>
        <a:xfrm>
          <a:off x="0" y="0"/>
          <a:ext cx="0" cy="0"/>
          <a:chOff x="0" y="0"/>
          <a:chExt cx="0" cy="0"/>
        </a:xfrm>
      </p:grpSpPr>
      <p:sp>
        <p:nvSpPr>
          <p:cNvPr id="164"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Sensory Series: Touch</a:t>
            </a:r>
            <a:endParaRPr b="1" sz="4000">
              <a:latin typeface="Atkinson Hyperlegible Next"/>
              <a:ea typeface="Atkinson Hyperlegible Next"/>
              <a:cs typeface="Atkinson Hyperlegible Next"/>
              <a:sym typeface="Atkinson Hyperlegible Next"/>
            </a:endParaRPr>
          </a:p>
        </p:txBody>
      </p:sp>
      <p:sp>
        <p:nvSpPr>
          <p:cNvPr id="165"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66"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67"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Think about how many things touch your skin during a standard workday. For a neurodivergent person with tactile sensitivity, the physical world can feel 'dialled up to eleven'. The brain often can't mute these physical inputs, which turns minor textures into a source of constant distress.</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It's not just about a scratchy clothing label or a stiff uniform, though those can easily derail a whole afternoon of focus. The office environment itself can present unexpected hurdles. A freezing metal desk, a rough chair fabric, or a sudden breeze from the air conditioning can feel deeply unsettling. Physical boundaries matter a lot too, since an unexpected tap on the shoulder can easily startle someone's entire nervous system.</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Creating a physically comfortable workspace allows everyone to put their energy into their actual jobs instead of just coping with discomfort.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Giving people autonomy over their immediate </a:t>
            </a:r>
            <a:r>
              <a:rPr lang="en-GB" sz="1000">
                <a:solidFill>
                  <a:schemeClr val="dk1"/>
                </a:solidFill>
                <a:latin typeface="Atkinson Hyperlegible Next"/>
                <a:ea typeface="Atkinson Hyperlegible Next"/>
                <a:cs typeface="Atkinson Hyperlegible Next"/>
                <a:sym typeface="Atkinson Hyperlegible Next"/>
              </a:rPr>
              <a:t>environment is</a:t>
            </a:r>
            <a:r>
              <a:rPr lang="en-GB" sz="1000">
                <a:solidFill>
                  <a:schemeClr val="dk1"/>
                </a:solidFill>
                <a:latin typeface="Atkinson Hyperlegible Next"/>
                <a:ea typeface="Atkinson Hyperlegible Next"/>
                <a:cs typeface="Atkinson Hyperlegible Next"/>
                <a:sym typeface="Atkinson Hyperlegible Next"/>
              </a:rPr>
              <a:t> a brilliant first step. This might mean allowing casual, soft clothing or letting staff use their own desk mats and chair covers. Respecting personal space by avoiding uninvited physical contact is another simple way to help colleagues feel secure.</a:t>
            </a:r>
            <a:endParaRPr sz="1000">
              <a:solidFill>
                <a:schemeClr val="dk1"/>
              </a:solidFill>
              <a:latin typeface="Atkinson Hyperlegible Next"/>
              <a:ea typeface="Atkinson Hyperlegible Next"/>
              <a:cs typeface="Atkinson Hyperlegible Next"/>
              <a:sym typeface="Atkinson Hyperlegible Next"/>
            </a:endParaRPr>
          </a:p>
        </p:txBody>
      </p:sp>
      <p:sp>
        <p:nvSpPr>
          <p:cNvPr id="16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69"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70"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Autism and sensory processing</a:t>
            </a:r>
            <a:endParaRPr sz="1000" u="sng">
              <a:solidFill>
                <a:schemeClr val="accent5"/>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Sensory - Touch</a:t>
            </a:r>
            <a:endParaRPr sz="1000" u="sng">
              <a:solidFill>
                <a:schemeClr val="accent5"/>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Tactile</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71"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74" name="Shape 174"/>
        <p:cNvGrpSpPr/>
        <p:nvPr/>
      </p:nvGrpSpPr>
      <p:grpSpPr>
        <a:xfrm>
          <a:off x="0" y="0"/>
          <a:ext cx="0" cy="0"/>
          <a:chOff x="0" y="0"/>
          <a:chExt cx="0" cy="0"/>
        </a:xfrm>
      </p:grpSpPr>
      <p:sp>
        <p:nvSpPr>
          <p:cNvPr id="175"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Spiky Profiles</a:t>
            </a:r>
            <a:endParaRPr b="1" sz="4000">
              <a:latin typeface="Atkinson Hyperlegible Next"/>
              <a:ea typeface="Atkinson Hyperlegible Next"/>
              <a:cs typeface="Atkinson Hyperlegible Next"/>
              <a:sym typeface="Atkinson Hyperlegible Next"/>
            </a:endParaRPr>
          </a:p>
        </p:txBody>
      </p:sp>
      <p:sp>
        <p:nvSpPr>
          <p:cNvPr id="176"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77"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78"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 spiky profile is when someone is really brilliant at some things but finds other things very hard. This includes things that might seem simple to other people. For example, someone might be amazing at solving tricky problems at work but find it hard to reply to a basic email.</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This is not about being lazy or not trying hard enough. Neurodivergent brains are wired in a different way. Some skills, like creativity, focus, and spotting patterns, can be super strong. But other skills, like planning, switching between tasks, or doing routine jobs, can take a lot more effort.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Knowing about spiky profiles can help us be better allies. If someone seems to be struggling with something easy, it might just be that their brain works differently. Small changes can make a big difference. Try pairing with people whose strengths fill in your gaps, or think about how you share out work in your team.</a:t>
            </a:r>
            <a:endParaRPr sz="1000">
              <a:solidFill>
                <a:schemeClr val="dk1"/>
              </a:solidFill>
              <a:latin typeface="Atkinson Hyperlegible Next"/>
              <a:ea typeface="Atkinson Hyperlegible Next"/>
              <a:cs typeface="Atkinson Hyperlegible Next"/>
              <a:sym typeface="Atkinson Hyperlegible Next"/>
            </a:endParaRPr>
          </a:p>
        </p:txBody>
      </p:sp>
      <p:sp>
        <p:nvSpPr>
          <p:cNvPr id="179"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80"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81"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val="tx"/>
                    </a:ext>
                  </a:extLst>
                </a:hlinkClick>
              </a:rPr>
              <a:t>Exceptional Individuals: Spiky Profile</a:t>
            </a:r>
            <a:endParaRPr sz="1000" u="sng">
              <a:solidFill>
                <a:schemeClr val="accent5"/>
              </a:solidFill>
              <a:latin typeface="Atkinson Hyperlegible Next"/>
              <a:ea typeface="Atkinson Hyperlegible Next"/>
              <a:cs typeface="Atkinson Hyperlegible Next"/>
              <a:sym typeface="Atkinson Hyperlegible Next"/>
            </a:endParaRPr>
          </a:p>
          <a:p>
            <a:pPr indent="0" lvl="0" marL="0" rtl="0" algn="l">
              <a:lnSpc>
                <a:spcPct val="100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val="tx"/>
                    </a:ext>
                  </a:extLst>
                </a:hlinkClick>
              </a:rPr>
              <a:t>What is the definition of a spiky profile?</a:t>
            </a:r>
            <a:endParaRPr sz="1000" u="sng">
              <a:solidFill>
                <a:schemeClr val="accent5"/>
              </a:solidFill>
              <a:latin typeface="Atkinson Hyperlegible Next"/>
              <a:ea typeface="Atkinson Hyperlegible Next"/>
              <a:cs typeface="Atkinson Hyperlegible Next"/>
              <a:sym typeface="Atkinson Hyperlegible Next"/>
            </a:endParaRPr>
          </a:p>
          <a:p>
            <a:pPr indent="0" lvl="0" marL="0" rtl="0" algn="l">
              <a:lnSpc>
                <a:spcPct val="100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val="tx"/>
                    </a:ext>
                  </a:extLst>
                </a:hlinkClick>
              </a:rPr>
              <a:t>What is the Spiky Profile?</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8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85" name="Shape 185"/>
        <p:cNvGrpSpPr/>
        <p:nvPr/>
      </p:nvGrpSpPr>
      <p:grpSpPr>
        <a:xfrm>
          <a:off x="0" y="0"/>
          <a:ext cx="0" cy="0"/>
          <a:chOff x="0" y="0"/>
          <a:chExt cx="0" cy="0"/>
        </a:xfrm>
      </p:grpSpPr>
      <p:sp>
        <p:nvSpPr>
          <p:cNvPr id="186"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Spoon Theory</a:t>
            </a:r>
            <a:endParaRPr b="1" sz="4000">
              <a:latin typeface="Atkinson Hyperlegible Next"/>
              <a:ea typeface="Atkinson Hyperlegible Next"/>
              <a:cs typeface="Atkinson Hyperlegible Next"/>
              <a:sym typeface="Atkinson Hyperlegible Next"/>
            </a:endParaRPr>
          </a:p>
        </p:txBody>
      </p:sp>
      <p:sp>
        <p:nvSpPr>
          <p:cNvPr id="187"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88"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89"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Spoon theory is a way to explain living with limited energy. A writer named </a:t>
            </a:r>
            <a:r>
              <a:rPr lang="en-GB" sz="1000" u="sng">
                <a:solidFill>
                  <a:schemeClr val="hlink"/>
                </a:solidFill>
                <a:latin typeface="Atkinson Hyperlegible Next"/>
                <a:ea typeface="Atkinson Hyperlegible Next"/>
                <a:cs typeface="Atkinson Hyperlegible Next"/>
                <a:sym typeface="Atkinson Hyperlegible Next"/>
                <a:hlinkClick r:id="rId4"/>
              </a:rPr>
              <a:t>Christine Miserandino</a:t>
            </a:r>
            <a:r>
              <a:rPr lang="en-GB" sz="1000">
                <a:solidFill>
                  <a:schemeClr val="dk1"/>
                </a:solidFill>
                <a:latin typeface="Atkinson Hyperlegible Next"/>
                <a:ea typeface="Atkinson Hyperlegible Next"/>
                <a:cs typeface="Atkinson Hyperlegible Next"/>
                <a:sym typeface="Atkinson Hyperlegible Next"/>
              </a:rPr>
              <a:t> created it to describe chronic illness, but the neurodivergent community uses it a lot now.</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Imagine you start the day with twelve spoons, but a colleague might start with twenty. Every single task costs spoons, like getting dressed or answering an email. However, a task that takes one spoon for you might take four spoons for someone else. Once you're out of spoons, you've got no energy left for anything else. You can sometimes borrow spoons from tomorrow if you really need to, but that leaves you at serious risk of burnout.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Spoon Theory shows how everyday tasks drain us differently. For neurodivergent people, things like sensory overload or masking can steal multiple spoons at once. The theory gives people a simple way to communicate when they've got nothing left to give.</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Everyone should be able to manage their energy without shame. You can help support your team by respecting when a colleague says they're 'low on spoons'. It's also best to keep meetings short so you don't drain someone's entire supply. Please remember that energy levels change from day to day.</a:t>
            </a:r>
            <a:endParaRPr sz="1000">
              <a:solidFill>
                <a:schemeClr val="dk1"/>
              </a:solidFill>
              <a:latin typeface="Atkinson Hyperlegible Next"/>
              <a:ea typeface="Atkinson Hyperlegible Next"/>
              <a:cs typeface="Atkinson Hyperlegible Next"/>
              <a:sym typeface="Atkinson Hyperlegible Next"/>
            </a:endParaRPr>
          </a:p>
        </p:txBody>
      </p:sp>
      <p:sp>
        <p:nvSpPr>
          <p:cNvPr id="190"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91"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92"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val="tx"/>
                    </a:ext>
                  </a:extLst>
                </a:hlinkClick>
              </a:rPr>
              <a:t>Spoon theory: Understanding energy for neurodivergent people</a:t>
            </a:r>
            <a:endParaRPr sz="1000">
              <a:solidFill>
                <a:schemeClr val="accent5"/>
              </a:solidFill>
              <a:latin typeface="Atkinson Hyperlegible Next"/>
              <a:ea typeface="Atkinson Hyperlegible Next"/>
              <a:cs typeface="Atkinson Hyperlegible Next"/>
              <a:sym typeface="Atkinson Hyperlegible Next"/>
            </a:endParaRPr>
          </a:p>
          <a:p>
            <a:pPr indent="0" lvl="0" marL="0" rtl="0" algn="l">
              <a:lnSpc>
                <a:spcPct val="115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val="tx"/>
                    </a:ext>
                  </a:extLst>
                </a:hlinkClick>
              </a:rPr>
              <a:t>Spoon Theory for Autism and ADHD: The Neurodivergent Spoon Drawer</a:t>
            </a:r>
            <a:endParaRPr sz="1000">
              <a:solidFill>
                <a:schemeClr val="accent5"/>
              </a:solidFill>
              <a:latin typeface="Atkinson Hyperlegible Next"/>
              <a:ea typeface="Atkinson Hyperlegible Next"/>
              <a:cs typeface="Atkinson Hyperlegible Next"/>
              <a:sym typeface="Atkinson Hyperlegible Next"/>
            </a:endParaRPr>
          </a:p>
          <a:p>
            <a:pPr indent="0" lvl="0" marL="0" rtl="0" algn="l">
              <a:lnSpc>
                <a:spcPct val="115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7">
                  <a:extLst>
                    <a:ext uri="{A12FA001-AC4F-418D-AE19-62706E023703}">
                      <ahyp:hlinkClr val="tx"/>
                    </a:ext>
                  </a:extLst>
                </a:hlinkClick>
              </a:rPr>
              <a:t>Energy accounting: a strategy for supporting wellbeing</a:t>
            </a:r>
            <a:endParaRPr sz="1000">
              <a:solidFill>
                <a:schemeClr val="accent5"/>
              </a:solidFill>
              <a:latin typeface="Atkinson Hyperlegible Next"/>
              <a:ea typeface="Atkinson Hyperlegible Next"/>
              <a:cs typeface="Atkinson Hyperlegible Next"/>
              <a:sym typeface="Atkinson Hyperlegible Next"/>
            </a:endParaRPr>
          </a:p>
        </p:txBody>
      </p:sp>
      <p:sp>
        <p:nvSpPr>
          <p:cNvPr id="193"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8">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96" name="Shape 196"/>
        <p:cNvGrpSpPr/>
        <p:nvPr/>
      </p:nvGrpSpPr>
      <p:grpSpPr>
        <a:xfrm>
          <a:off x="0" y="0"/>
          <a:ext cx="0" cy="0"/>
          <a:chOff x="0" y="0"/>
          <a:chExt cx="0" cy="0"/>
        </a:xfrm>
      </p:grpSpPr>
      <p:sp>
        <p:nvSpPr>
          <p:cNvPr id="197"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Superpowers Debate</a:t>
            </a:r>
            <a:endParaRPr b="1" sz="4000">
              <a:latin typeface="Atkinson Hyperlegible Next"/>
              <a:ea typeface="Atkinson Hyperlegible Next"/>
              <a:cs typeface="Atkinson Hyperlegible Next"/>
              <a:sym typeface="Atkinson Hyperlegible Next"/>
            </a:endParaRPr>
          </a:p>
        </p:txBody>
      </p:sp>
      <p:sp>
        <p:nvSpPr>
          <p:cNvPr id="198"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99"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200"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Calling neurodivergence a 'superpower' is usually well-intentioned, but the community has mixed feelings about it. While it's great to celebrate strengths, this phrasing can create unintended barriers.</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It can hide the hard parts of daily life. Focusing only on special talents risks ignoring the practical support, adjustments, and accommodations that people actually need.</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This label creates intense pressure to be amazing. People can feel like they have to be a genius or extraordinary just to be accepted by those around them.</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The term doesn't fit everyone's experience. Many individuals view their neurodivergence as a disability rather than a special power, so don't force the label on them.</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Always let the person decide how they want to describe themselves. It's much better to compliment specific skills, such as great focus, creative thinking, and problem solving.</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It's vital to offer support regardless of performance. Ensure people feel valued for who they are, even on the days when they don't feel particularly spectacular.</a:t>
            </a:r>
            <a:endParaRPr sz="1000">
              <a:solidFill>
                <a:schemeClr val="dk1"/>
              </a:solidFill>
              <a:latin typeface="Atkinson Hyperlegible Next"/>
              <a:ea typeface="Atkinson Hyperlegible Next"/>
              <a:cs typeface="Atkinson Hyperlegible Next"/>
              <a:sym typeface="Atkinson Hyperlegible Next"/>
            </a:endParaRPr>
          </a:p>
        </p:txBody>
      </p:sp>
      <p:sp>
        <p:nvSpPr>
          <p:cNvPr id="201"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202"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203"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From Deficit To Superpowers: Is It Ableist To Focus On Neurodivergent Strengths?</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Beyond Stigmas and Superpowers: A Balanced Neurodivergence Narrative</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Musing on ableism, neurodiversity, shame and superpowers</a:t>
            </a:r>
            <a:endParaRPr sz="1000">
              <a:solidFill>
                <a:schemeClr val="dk2"/>
              </a:solidFill>
              <a:latin typeface="Atkinson Hyperlegible Next"/>
              <a:ea typeface="Atkinson Hyperlegible Next"/>
              <a:cs typeface="Atkinson Hyperlegible Next"/>
              <a:sym typeface="Atkinson Hyperlegible Next"/>
            </a:endParaRPr>
          </a:p>
        </p:txBody>
      </p:sp>
      <p:sp>
        <p:nvSpPr>
          <p:cNvPr id="20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207" name="Shape 207"/>
        <p:cNvGrpSpPr/>
        <p:nvPr/>
      </p:nvGrpSpPr>
      <p:grpSpPr>
        <a:xfrm>
          <a:off x="0" y="0"/>
          <a:ext cx="0" cy="0"/>
          <a:chOff x="0" y="0"/>
          <a:chExt cx="0" cy="0"/>
        </a:xfrm>
      </p:grpSpPr>
      <p:sp>
        <p:nvSpPr>
          <p:cNvPr id="208"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Tourette's Syndrome</a:t>
            </a:r>
            <a:endParaRPr b="1" sz="4000">
              <a:latin typeface="Atkinson Hyperlegible Next"/>
              <a:ea typeface="Atkinson Hyperlegible Next"/>
              <a:cs typeface="Atkinson Hyperlegible Next"/>
              <a:sym typeface="Atkinson Hyperlegible Next"/>
            </a:endParaRPr>
          </a:p>
        </p:txBody>
      </p:sp>
      <p:sp>
        <p:nvSpPr>
          <p:cNvPr id="209"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210"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211"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Tourette's Syndrome (or Tourette Syndrome, in more medical settings) is a condition that's often misunderstood. Many people think that it's just about swearing, but that's actually quite rare (it's called coprolalia). It's mostly about tics, which are sounds or movements that someone can't easily stop.</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It's important to bear in mind that managing tics all day can be exhausting. Tics can increase when someone is stressed or tired, and trying to hide those tics can make it more difficult to focus. On top of this, other people can be judgmental about Tourette's, especially when they don't understand that it's not voluntary.</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So how can you be a good ally to someone who has Tourette's Syndrome?</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Don't draw any attention to their tics</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Be patient if a tic happens during a conversation</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Focus on what the person is saying rather than the sounds</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Remember that tics aren't a choice or a habit, and the person can't choose how their tics show up</a:t>
            </a:r>
            <a:endParaRPr sz="1000">
              <a:solidFill>
                <a:schemeClr val="dk1"/>
              </a:solidFill>
              <a:latin typeface="Atkinson Hyperlegible Next"/>
              <a:ea typeface="Atkinson Hyperlegible Next"/>
              <a:cs typeface="Atkinson Hyperlegible Next"/>
              <a:sym typeface="Atkinson Hyperlegible Next"/>
            </a:endParaRPr>
          </a:p>
        </p:txBody>
      </p:sp>
      <p:sp>
        <p:nvSpPr>
          <p:cNvPr id="21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213"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214"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NHS: Tourette Syndrome</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Coprolalia</a:t>
            </a:r>
            <a:endParaRPr sz="1000">
              <a:solidFill>
                <a:schemeClr val="dk2"/>
              </a:solidFill>
              <a:latin typeface="Atkinson Hyperlegible Next"/>
              <a:ea typeface="Atkinson Hyperlegible Next"/>
              <a:cs typeface="Atkinson Hyperlegible Next"/>
              <a:sym typeface="Atkinson Hyperlegible Next"/>
            </a:endParaRPr>
          </a:p>
        </p:txBody>
      </p:sp>
      <p:sp>
        <p:nvSpPr>
          <p:cNvPr id="215"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5B2A99"/>
      </a:accent5>
      <a:accent6>
        <a:srgbClr val="64E572"/>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dc:title>Neurodiversity Highlights</dc:title>
  <dc:subject>Inclusion Toolkit</dc:subject>
  <dc:creator>Abi Harrison-Nye</dc:creator>
  <cp:lastModifiedBy>Abi Harrison-Nye</cp:lastModifiedBy>
  <dc:language>en-GB</dc:language>
</cp:coreProperties>
</file>