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7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embedTrueTypeFonts="1" autoCompressPictures="0" strictFirstAndLastChars="0">
  <p:sldMasterIdLst>
    <p:sldMasterId id="2147483648" r:id="rId4"/>
  </p:sldMasterIdLst>
  <p:notesMasterIdLst>
    <p:notesMasterId r:id="rId5"/>
  </p:notesMasterIdLst>
  <p:sldIdLst>
    <p:sldId id="262" r:id="rId12"/>
  </p:sldIdLst>
  <p:sldSz cy="5143500" cx="9144000"/>
  <p:notesSz cx="6858000" cy="9144000"/>
  <p:embeddedFontLst>
    <p:embeddedFont>
      <p:font typeface="Atkinson Hyperlegible Next" pitchFamily="2" charset="0"/>
      <p:regular r:id="rId26"/>
      <p:bold r:id="rId27"/>
      <p:italic r:id="rId28"/>
      <p:boldItalic r:id="rId2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r:id="rId25" roundtripDataSignature="AMtx7mjWT6te6cxf2CrTGXePZRNng4w9q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25" Type="http://customschemas.google.com/relationships/presentationmetadata" Target="metadata"/><Relationship Id="rId5" Type="http://schemas.openxmlformats.org/officeDocument/2006/relationships/notesMaster" Target="notesMasters/notesMaster1.xml"/><Relationship Id="rId12" Type="http://schemas.openxmlformats.org/officeDocument/2006/relationships/slide" Target="slides/slide7.xml"/><Relationship Id="rId26" Type="http://schemas.openxmlformats.org/officeDocument/2006/relationships/font" Target="fonts/AtkinsonHyperlegibleNext-Regular.fntdata"/><Relationship Id="rId27" Type="http://schemas.openxmlformats.org/officeDocument/2006/relationships/font" Target="fonts/AtkinsonHyperlegibleNext-Bold.fntdata"/><Relationship Id="rId28" Type="http://schemas.openxmlformats.org/officeDocument/2006/relationships/font" Target="fonts/AtkinsonHyperlegibleNext-Italic.fntdata"/><Relationship Id="rId29" Type="http://schemas.openxmlformats.org/officeDocument/2006/relationships/font" Target="fonts/AtkinsonHyperlegibleNext-Bold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9pPr>
  </p:notesStyle>
</p:notesMaster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fd37cc6fd6_0_3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8" name="Google Shape;118;g3fd37cc6fd6_0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logo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Titl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71600" y="231683"/>
            <a:ext cx="6400800" cy="73152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pic>
        <p:nvPicPr>
          <p:cNvPr id="901" name="Logo" descr="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900" y="231683"/>
            <a:ext cx="731520" cy="731520"/>
          </a:xfrm>
          <a:prstGeom prst="rect">
            <a:avLst/>
          </a:prstGeom>
        </p:spPr>
      </p:pic>
      <p:sp>
        <p:nvSpPr>
          <p:cNvPr id="902" name="Name"/>
          <p:cNvSpPr txBox="1"/>
          <p:nvPr userDrawn="1"/>
        </p:nvSpPr>
        <p:spPr>
          <a:xfrm>
            <a:off x="7818120" y="231683"/>
            <a:ext cx="1188720" cy="7315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/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Abi</a:t>
            </a:r>
            <a:b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</a:br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Harrison-Nye</a:t>
            </a:r>
          </a:p>
        </p:txBody>
      </p:sp>
      <p:sp>
        <p:nvSpPr>
          <p:cNvPr id="10" name="Google Shape;10;p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7" name="Google Shape;37;p1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1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1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/>
        </p:txBody>
      </p:sp>
      <p:sp>
        <p:nvSpPr>
          <p:cNvPr id="7" name="Google Shape;7;p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/>
        </p:txBody>
      </p:sp>
      <p:sp>
        <p:nvSpPr>
          <p:cNvPr id="8" name="Google Shape;8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otherStyle>
  </p:txStyles>
</p:sldMaster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4" Type="http://schemas.openxmlformats.org/officeDocument/2006/relationships/hyperlink" Target="https://theconversation.com/is-it-ok-to-use-the-term-neurospicy-when-talking-about-autism-and-other-neurodivergences-241349" TargetMode="External"/><Relationship Id="rId5" Type="http://schemas.openxmlformats.org/officeDocument/2006/relationships/hyperlink" Target="https://abiharrisonnye.dev" TargetMode="External"/></Relationships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DB4FF"/>
        </a:solidFill>
        <a:effectLst/>
      </p:bgPr>
    </p:bg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Title"/>
          <p:cNvSpPr txBox="1"/>
          <p:nvPr>
            <p:ph type="ctrTitle"/>
          </p:nvPr>
        </p:nvSpPr>
        <p:spPr>
          <a:xfrm>
            <a:off x="1365600" y="238378"/>
            <a:ext cx="6412800" cy="71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-GB" sz="4000"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Neurospicy</a:t>
            </a:r>
            <a:endParaRPr b="1" sz="4000"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21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7150" y="1090369"/>
            <a:ext cx="7769700" cy="2936365"/>
          </a:xfrm>
          <a:prstGeom prst="roundRect">
            <a:avLst>
              <a:gd name="adj" fmla="val 3986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22" name="Let's talk about it heading"/>
          <p:cNvSpPr txBox="1"/>
          <p:nvPr/>
        </p:nvSpPr>
        <p:spPr>
          <a:xfrm>
            <a:off x="687150" y="1090369"/>
            <a:ext cx="1470600" cy="293636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180000" marR="1800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i="0" lang="en-GB" sz="22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Let’s talk about it</a:t>
            </a:r>
            <a:endParaRPr b="1" i="0" sz="2200" u="none" cap="none" strike="noStrike">
              <a:solidFill>
                <a:schemeClr val="dk2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23" name="Let's talk about it text"/>
          <p:cNvSpPr txBox="1"/>
          <p:nvPr/>
        </p:nvSpPr>
        <p:spPr>
          <a:xfrm>
            <a:off x="2157575" y="1090369"/>
            <a:ext cx="6299100" cy="293636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18000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While the slang term 'neurospicy' is often used with good intentions, it can easily become a barrier to clear, respectful, and professional communication.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0" lvl="0" marL="0" marR="180000" rtl="0" algn="l">
              <a:lnSpc>
                <a:spcPts val="115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The word can trivialise real challenges, sound childish, and frustrate adults who want to be taken seriously at work.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0" lvl="0" marL="0" marR="180000" rtl="0" algn="l">
              <a:lnSpc>
                <a:spcPts val="115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It's an 'in-group' term that can feel empowering when used individually, but it often feels disrespectful when used by outsiders.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0" lvl="0" marL="0" marR="180000" rtl="0" algn="l">
              <a:lnSpc>
                <a:spcPts val="115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You should always follow a person's lead if they choose this label for themselves, but don't use it to describe colleagues or the wider community.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0" lvl="0" marL="0" marR="180000" rtl="0" algn="l">
              <a:lnSpc>
                <a:spcPts val="115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If you aren't neurodivergent yourself, it's best to stick to accurate terms like 'neurodivergent' to avoid causing unintended confusion or offence.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24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7150" y="4153900"/>
            <a:ext cx="7769700" cy="717300"/>
          </a:xfrm>
          <a:prstGeom prst="roundRect">
            <a:avLst>
              <a:gd name="adj" fmla="val 16317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25" name="Useful links heading"/>
          <p:cNvSpPr txBox="1"/>
          <p:nvPr/>
        </p:nvSpPr>
        <p:spPr>
          <a:xfrm>
            <a:off x="687150" y="4153900"/>
            <a:ext cx="1470600" cy="71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180000" marR="1800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i="0" lang="en-GB" sz="22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Useful Links</a:t>
            </a:r>
            <a:endParaRPr b="1" i="0" sz="2200" u="none" cap="none" strike="noStrike">
              <a:solidFill>
                <a:schemeClr val="dk2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26" name="Useful links text"/>
          <p:cNvSpPr txBox="1"/>
          <p:nvPr/>
        </p:nvSpPr>
        <p:spPr>
          <a:xfrm>
            <a:off x="2157750" y="4153900"/>
            <a:ext cx="6299100" cy="71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360001" rtl="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000" u="sng">
                <a:solidFill>
                  <a:schemeClr val="hlink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  <a:hlinkClick r:id="rId4"/>
              </a:rPr>
              <a:t>Is it OK to use the term ‘neurospicy’ when talking about autism and other neurodivergences?</a:t>
            </a:r>
            <a:endParaRPr sz="1000">
              <a:solidFill>
                <a:schemeClr val="dk2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27" name="Site link"/>
          <p:cNvSpPr txBox="1"/>
          <p:nvPr/>
        </p:nvSpPr>
        <p:spPr>
          <a:xfrm>
            <a:off x="6170850" y="4914900"/>
            <a:ext cx="2286000" cy="182880"/>
          </a:xfrm>
          <a:prstGeom prst="rect">
            <a:avLst/>
          </a:prstGeom>
          <a:noFill/>
        </p:spPr>
        <p:txBody>
          <a:bodyPr wrap="none" lIns="0" tIns="0" rIns="0" bIns="0" anchor="b">
            <a:noAutofit/>
          </a:bodyPr>
          <a:lstStyle/>
          <a:p>
            <a:pPr algn="r"/>
            <a:r>
              <a:rPr lang="en-GB" sz="1100" u="sng">
                <a:solidFill>
                  <a:srgbClr val="3F1A70"/>
                </a:solidFill>
                <a:latin typeface="Atkinson Hyperlegible Next"/>
                <a:cs typeface="Atkinson Hyperlegible Next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AbiHarrisonNye.dev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5B2A99"/>
      </a:accent5>
      <a:accent6>
        <a:srgbClr val="64E572"/>
      </a:accent6>
      <a:hlink>
        <a:srgbClr val="5B2A99"/>
      </a:hlink>
      <a:folHlink>
        <a:srgbClr val="5B2A99"/>
      </a:folHlink>
    </a:clrScheme>
    <a:fontScheme name="Office">
      <a:maj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tkinson Hyperlegible Next"/>
        <a:font script="Hebr" typeface="Atkinson Hyperlegible Next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tkinson Hyperlegible Next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5B2A99"/>
      </a:accent5>
      <a:accent6>
        <a:srgbClr val="EEFF41"/>
      </a:accent6>
      <a:hlink>
        <a:srgbClr val="5B2A99"/>
      </a:hlink>
      <a:folHlink>
        <a:srgbClr val="5B2A99"/>
      </a:folHlink>
    </a:clrScheme>
    <a:fontScheme name="Office">
      <a:maj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tkinson Hyperlegible Next"/>
        <a:font script="Hebr" typeface="Atkinson Hyperlegible Next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tkinson Hyperlegible Next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Neurospicy</dc:title>
  <dc:subject>Inclusion Toolkit</dc:subject>
  <dc:creator>Abi Harrison-Nye</dc:creator>
  <cp:lastModifiedBy>Abi Harrison-Nye</cp:lastModifiedBy>
  <dc:language>en-GB</dc:language>
</cp:coreProperties>
</file>