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9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binary" PartName="/ppt/metadata"/>
  <Override ContentType="application/vnd.openxmlformats-officedocument.presentationml.slide+xml" PartName="/ppt/slides/slide9.xml"/>
  <Override ContentType="application/vnd.openxmlformats-officedocument.presentationml.notesMaster+xml" PartName="/ppt/notesMasters/notesMaster1.xml"/>
  <Override ContentType="application/vnd.openxmlformats-package.core-properties+xml" PartName="/docProps/core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package/2006/relationships/metadata/core-properties" Target="docProps/core.xml"/><Relationship Id="rId2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embedTrueTypeFonts="1" autoCompressPictures="0" strictFirstAndLastChars="0">
  <p:sldMasterIdLst>
    <p:sldMasterId id="2147483648" r:id="rId4"/>
  </p:sldMasterIdLst>
  <p:notesMasterIdLst>
    <p:notesMasterId r:id="rId5"/>
  </p:notesMasterIdLst>
  <p:sldIdLst>
    <p:sldId id="264" r:id="rId14"/>
  </p:sldIdLst>
  <p:sldSz cy="5143500" cx="9144000"/>
  <p:notesSz cx="6858000" cy="9144000"/>
  <p:embeddedFontLst>
    <p:embeddedFont>
      <p:font typeface="Atkinson Hyperlegible Next" pitchFamily="2" charset="0"/>
      <p:regular r:id="rId26"/>
      <p:bold r:id="rId27"/>
      <p:italic r:id="rId28"/>
      <p:boldItalic r:id="rId29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  <p:ext uri="GoogleSlidesCustomDataVersion2">
      <go:slidesCustomData xmlns:go="http://customooxmlschemas.google.com/" r:id="rId25" roundtripDataSignature="AMtx7mjWT6te6cxf2CrTGXePZRNng4w9qg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25" Type="http://customschemas.google.com/relationships/presentationmetadata" Target="metadata"/><Relationship Id="rId5" Type="http://schemas.openxmlformats.org/officeDocument/2006/relationships/notesMaster" Target="notesMasters/notesMaster1.xml"/><Relationship Id="rId14" Type="http://schemas.openxmlformats.org/officeDocument/2006/relationships/slide" Target="slides/slide9.xml"/><Relationship Id="rId26" Type="http://schemas.openxmlformats.org/officeDocument/2006/relationships/font" Target="fonts/AtkinsonHyperlegibleNext-Regular.fntdata"/><Relationship Id="rId27" Type="http://schemas.openxmlformats.org/officeDocument/2006/relationships/font" Target="fonts/AtkinsonHyperlegibleNext-Bold.fntdata"/><Relationship Id="rId28" Type="http://schemas.openxmlformats.org/officeDocument/2006/relationships/font" Target="fonts/AtkinsonHyperlegibleNext-Italic.fntdata"/><Relationship Id="rId29" Type="http://schemas.openxmlformats.org/officeDocument/2006/relationships/font" Target="fonts/AtkinsonHyperlegibleNext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chemeClr val="lt1"/>
        </a:solidFill>
      </p:bgPr>
    </p:bg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298450" lvl="1" marL="914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298450" lvl="2" marL="1371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298450" lvl="3" marL="1828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298450" lvl="4" marL="22860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298450" lvl="5" marL="27432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298450" lvl="6" marL="32004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●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298450" lvl="7" marL="36576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○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298450" lvl="8" marL="411480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100"/>
              <a:buFont typeface="Arial"/>
              <a:buChar char="■"/>
              <a:defRPr b="0" i="0" sz="1100" u="none" cap="none" strike="noStrike">
                <a:solidFill>
                  <a:srgbClr val="000000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tkinson Hyperlegible Next"/>
        <a:ea typeface="Atkinson Hyperlegible Next"/>
        <a:cs typeface="Atkinson Hyperlegible Next"/>
        <a:sym typeface="Atkinson Hyperlegible Next"/>
      </a:defRPr>
    </a:lvl9pPr>
  </p:notesStyle>
</p:notesMaster>
</file>

<file path=ppt/notesSlides/_rels/notesSlide9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38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g4099dcfeb5b_0_0:notes"/>
          <p:cNvSpPr/>
          <p:nvPr>
            <p:ph idx="2" type="sldImg"/>
          </p:nvPr>
        </p:nvSpPr>
        <p:spPr>
          <a:xfrm>
            <a:off x="3810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140" name="Google Shape;140;g4099dcfeb5b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logo.png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0" name="Titl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 userDrawn="1"/>
        </p:nvSpPr>
        <p:spPr>
          <a:xfrm>
            <a:off x="1371600" y="231683"/>
            <a:ext cx="6400800" cy="731520"/>
          </a:xfrm>
          <a:prstGeom prst="roundRect">
            <a:avLst>
              <a:gd name="adj" fmla="val 16000"/>
            </a:avLst>
          </a:prstGeom>
          <a:solidFill>
            <a:srgbClr val="FFFFFF"/>
          </a:solidFill>
          <a:ln w="28575">
            <a:solidFill>
              <a:srgbClr val="5B2A99"/>
            </a:solidFill>
          </a:ln>
        </p:spPr>
        <p:txBody>
          <a:bodyPr/>
          <a:lstStyle/>
          <a:p>
            <a:endParaRPr lang="en-GB"/>
          </a:p>
        </p:txBody>
      </p:sp>
      <p:pic>
        <p:nvPicPr>
          <p:cNvPr id="901" name="Logo" descr="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342900" y="231683"/>
            <a:ext cx="731520" cy="731520"/>
          </a:xfrm>
          <a:prstGeom prst="rect">
            <a:avLst/>
          </a:prstGeom>
        </p:spPr>
      </p:pic>
      <p:sp>
        <p:nvSpPr>
          <p:cNvPr id="902" name="Name"/>
          <p:cNvSpPr txBox="1"/>
          <p:nvPr userDrawn="1"/>
        </p:nvSpPr>
        <p:spPr>
          <a:xfrm>
            <a:off x="7818120" y="231683"/>
            <a:ext cx="1188720" cy="731520"/>
          </a:xfrm>
          <a:prstGeom prst="rect">
            <a:avLst/>
          </a:prstGeom>
          <a:noFill/>
        </p:spPr>
        <p:txBody>
          <a:bodyPr wrap="square" lIns="0" tIns="0" rIns="0" bIns="0" anchor="ctr">
            <a:noAutofit/>
          </a:bodyPr>
          <a:lstStyle/>
          <a:p>
            <a:pPr algn="r"/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Abi</a:t>
            </a:r>
            <a:b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</a:br>
            <a:r>
              <a:rPr lang="en-GB" sz="1400" b="1">
                <a:solidFill>
                  <a:srgbClr val="3F1A70"/>
                </a:solidFill>
                <a:latin typeface="Atkinson Hyperlegible Next"/>
                <a:cs typeface="Atkinson Hyperlegible Next"/>
              </a:rPr>
              <a:t>Harrison-Nye</a:t>
            </a:r>
          </a:p>
        </p:txBody>
      </p:sp>
      <p:sp>
        <p:nvSpPr>
          <p:cNvPr id="10" name="Google Shape;10;p4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4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5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6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7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7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7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8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9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9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10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11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37" name="Google Shape;37;p11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11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2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3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3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3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lvl="1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lvl="2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lvl="3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lvl="4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lvl="5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lvl="6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lvl="7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lvl="8" marR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None/>
              <a:defRPr b="0" i="0" sz="28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7" name="Google Shape;7;p3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Font typeface="Arial"/>
              <a:buChar char="●"/>
              <a:defRPr b="0" i="0" sz="18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-317500" lvl="1" marL="914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-317500" lvl="2" marL="1371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-317500" lvl="3" marL="1828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-317500" lvl="4" marL="22860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-317500" lvl="5" marL="27432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-317500" lvl="6" marL="32004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●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-317500" lvl="7" marL="36576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○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-317500" lvl="8" marL="411480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Font typeface="Arial"/>
              <a:buChar char="■"/>
              <a:defRPr b="0" i="0" sz="14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/>
        </p:txBody>
      </p:sp>
      <p:sp>
        <p:nvSpPr>
          <p:cNvPr id="8" name="Google Shape;8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indent="0" lvl="0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1pPr>
            <a:lvl2pPr indent="0" lvl="1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2pPr>
            <a:lvl3pPr indent="0" lvl="2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3pPr>
            <a:lvl4pPr indent="0" lvl="3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4pPr>
            <a:lvl5pPr indent="0" lvl="4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5pPr>
            <a:lvl6pPr indent="0" lvl="5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6pPr>
            <a:lvl7pPr indent="0" lvl="6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7pPr>
            <a:lvl8pPr indent="0" lvl="7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8pPr>
            <a:lvl9pPr indent="0" lvl="8" marL="0" marR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000"/>
              <a:buFont typeface="Arial"/>
              <a:buNone/>
              <a:defRPr b="0" i="0" sz="1000" u="none" cap="none" strike="noStrike">
                <a:solidFill>
                  <a:schemeClr val="dk2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tkinson Hyperlegible Next"/>
          <a:ea typeface="Atkinson Hyperlegible Next"/>
          <a:cs typeface="Atkinson Hyperlegible Next"/>
          <a:sym typeface="Atkinson Hyperlegible Next"/>
        </a:defRPr>
      </a:lvl9pPr>
    </p:otherStyle>
  </p:txStyles>
</p:sldMaster>
</file>

<file path=ppt/slides/_rels/slide9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Relationship Id="rId4" Type="http://schemas.openxmlformats.org/officeDocument/2006/relationships/hyperlink" Target="https://www.autism.org.uk/advice-and-guidance/about-autism/sensory-processing" TargetMode="External"/><Relationship Id="rId5" Type="http://schemas.openxmlformats.org/officeDocument/2006/relationships/hyperlink" Target="https://tword.tamlite.co.uk/creating-inclusive-spaces-lighting-for-neurodiversity/" TargetMode="External"/><Relationship Id="rId6" Type="http://schemas.openxmlformats.org/officeDocument/2006/relationships/hyperlink" Target="https://ray.lighting/impact-of-lighting-on-neurodiverse-individuals/" TargetMode="External"/><Relationship Id="rId7" Type="http://schemas.openxmlformats.org/officeDocument/2006/relationships/hyperlink" Target="https://abiharrisonnye.dev" TargetMode="External"/></Relationships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CDB4FF"/>
        </a:solidFill>
        <a:effectLst/>
      </p:bgPr>
    </p:bg>
    <p:spTree>
      <p:nvGrpSpPr>
        <p:cNvPr id="141" name="Shape 1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2" name="Title"/>
          <p:cNvSpPr txBox="1"/>
          <p:nvPr>
            <p:ph type="ctrTitle"/>
          </p:nvPr>
        </p:nvSpPr>
        <p:spPr>
          <a:xfrm>
            <a:off x="1365600" y="238378"/>
            <a:ext cx="64128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990"/>
              <a:buNone/>
            </a:pPr>
            <a:r>
              <a:rPr b="1" lang="en-GB" sz="4000"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Sensory Series: Light</a:t>
            </a:r>
            <a:endParaRPr b="1" sz="4000"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3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1090369"/>
            <a:ext cx="7769700" cy="2936365"/>
          </a:xfrm>
          <a:prstGeom prst="roundRect">
            <a:avLst>
              <a:gd name="adj" fmla="val 3986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4" name="Let's talk about it heading"/>
          <p:cNvSpPr txBox="1"/>
          <p:nvPr/>
        </p:nvSpPr>
        <p:spPr>
          <a:xfrm>
            <a:off x="687150" y="1090369"/>
            <a:ext cx="14706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Let’s talk about it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5" name="Let's talk about it text"/>
          <p:cNvSpPr txBox="1"/>
          <p:nvPr/>
        </p:nvSpPr>
        <p:spPr>
          <a:xfrm>
            <a:off x="2157575" y="1090369"/>
            <a:ext cx="6299100" cy="2936365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180000" rtl="0" algn="l">
              <a:lnSpc>
                <a:spcPts val="115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Harsh lighting can completely drain a person's focus without them even realising why. For many neurodivergent individuals, visual environments are often much more intense. Standard office lighting can easily trigger severe eye strain, migraines, or a state of constant anxiety.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Older fluorescent tubes are a frequent culprit because they actually flicker. While most people don't notice it, some neurodivergent brains process this rapid pulsing, which can feel like sitting under a strobe light all day. Bright glare from a window or a screen that's too bright can also become an impossible distraction. It leaves the nervous system working overtime just to cope with the brightness.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Adjusting the visual environment helps prevent the hidden exhaustion that comes from simply sitting in a brightly lit room.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180000" rtl="0" algn="l">
              <a:lnSpc>
                <a:spcPts val="1150"/>
              </a:lnSpc>
              <a:spcBef>
                <a:spcPts val="600"/>
              </a:spcBef>
              <a:spcAft>
                <a:spcPts val="600"/>
              </a:spcAft>
              <a:buNone/>
            </a:pPr>
            <a:r>
              <a:rPr lang="en-GB" sz="1000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Simple shifts in how workspaces are set up can offer huge relief. Letting people sit in dimmer areas or turning off overhead lights in favour of soft desk lamps makes a massive difference. It's also helpful to support colleagues who wear sunglasses, tinted lenses, or baseball caps indoors to block out the glare.</a:t>
            </a:r>
            <a:endParaRPr sz="1000">
              <a:solidFill>
                <a:schemeClr val="dk1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6" name="Decorative box">
            <a:extLst>
              <a:ext uri="{C183D7F6-B498-43B3-948B-1728B52AA6E4}">
                <adec:decorative xmlns:adec="http://schemas.microsoft.com/office/drawing/2017/decorative" val="1"/>
              </a:ext>
            </a:extLst>
          </p:cNvPr>
          <p:cNvSpPr/>
          <p:nvPr/>
        </p:nvSpPr>
        <p:spPr>
          <a:xfrm>
            <a:off x="687150" y="4153900"/>
            <a:ext cx="7769700" cy="717300"/>
          </a:xfrm>
          <a:prstGeom prst="roundRect">
            <a:avLst>
              <a:gd name="adj" fmla="val 16317"/>
            </a:avLst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1400"/>
              <a:buFont typeface="Arial"/>
              <a:buNone/>
            </a:pPr>
            <a:r>
              <a:t/>
            </a:r>
            <a:endParaRPr b="0" i="0" sz="1400" u="none" cap="none" strike="noStrike">
              <a:solidFill>
                <a:srgbClr val="000000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7" name="Useful links heading"/>
          <p:cNvSpPr txBox="1"/>
          <p:nvPr/>
        </p:nvSpPr>
        <p:spPr>
          <a:xfrm>
            <a:off x="687150" y="4153900"/>
            <a:ext cx="14706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180000" marR="18000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ts val="2200"/>
              <a:buFont typeface="Arial"/>
              <a:buNone/>
            </a:pPr>
            <a:r>
              <a:rPr b="1" i="0" lang="en-GB" sz="2200" u="none" cap="none" strike="noStrike">
                <a:solidFill>
                  <a:schemeClr val="dk1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</a:rPr>
              <a:t>Useful Links</a:t>
            </a:r>
            <a:endParaRPr b="1" i="0" sz="2200" u="none" cap="none" strike="noStrike">
              <a:solidFill>
                <a:schemeClr val="dk2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8" name="Useful links text"/>
          <p:cNvSpPr txBox="1"/>
          <p:nvPr/>
        </p:nvSpPr>
        <p:spPr>
          <a:xfrm>
            <a:off x="2157750" y="4153900"/>
            <a:ext cx="6299100" cy="717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4"/>
              </a:rPr>
              <a:t>Autism and sensory processing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5"/>
              </a:rPr>
              <a:t>Creating Inclusive Spaces: Lighting for Neurodiversity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  <a:p>
            <a:pPr indent="0" lvl="0" marL="0" marR="360001" rtl="0" algn="l">
              <a:lnSpc>
                <a:spcPts val="14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000" u="sng">
                <a:solidFill>
                  <a:schemeClr val="hlink"/>
                </a:solidFill>
                <a:latin typeface="Atkinson Hyperlegible Next"/>
                <a:ea typeface="Atkinson Hyperlegible Next"/>
                <a:cs typeface="Atkinson Hyperlegible Next"/>
                <a:sym typeface="Atkinson Hyperlegible Next"/>
                <a:hlinkClick r:id="rId6"/>
              </a:rPr>
              <a:t>Impact of Lighting on Neurodiverse Individuals</a:t>
            </a:r>
            <a:endParaRPr sz="1000" u="sng">
              <a:solidFill>
                <a:schemeClr val="accent5"/>
              </a:solidFill>
              <a:latin typeface="Atkinson Hyperlegible Next"/>
              <a:ea typeface="Atkinson Hyperlegible Next"/>
              <a:cs typeface="Atkinson Hyperlegible Next"/>
              <a:sym typeface="Atkinson Hyperlegible Next"/>
            </a:endParaRPr>
          </a:p>
        </p:txBody>
      </p:sp>
      <p:sp>
        <p:nvSpPr>
          <p:cNvPr id="149" name="Site link"/>
          <p:cNvSpPr txBox="1"/>
          <p:nvPr/>
        </p:nvSpPr>
        <p:spPr>
          <a:xfrm>
            <a:off x="6170850" y="4914900"/>
            <a:ext cx="2286000" cy="182880"/>
          </a:xfrm>
          <a:prstGeom prst="rect">
            <a:avLst/>
          </a:prstGeom>
          <a:noFill/>
        </p:spPr>
        <p:txBody>
          <a:bodyPr wrap="none" lIns="0" tIns="0" rIns="0" bIns="0" anchor="b">
            <a:noAutofit/>
          </a:bodyPr>
          <a:lstStyle/>
          <a:p>
            <a:pPr algn="r"/>
            <a:r>
              <a:rPr lang="en-GB" sz="1100" u="sng">
                <a:solidFill>
                  <a:srgbClr val="3F1A70"/>
                </a:solidFill>
                <a:latin typeface="Atkinson Hyperlegible Next"/>
                <a:cs typeface="Atkinson Hyperlegible Next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AbiHarrisonNye.dev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5B2A99"/>
      </a:accent5>
      <a:accent6>
        <a:srgbClr val="64E572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5B2A99"/>
      </a:accent5>
      <a:accent6>
        <a:srgbClr val="EEFF41"/>
      </a:accent6>
      <a:hlink>
        <a:srgbClr val="5B2A99"/>
      </a:hlink>
      <a:folHlink>
        <a:srgbClr val="5B2A99"/>
      </a:folHlink>
    </a:clrScheme>
    <a:fontScheme name="Office">
      <a:maj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tkinson Hyperlegible Nex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tkinson Hyperlegible Next"/>
        <a:font script="Hebr" typeface="Atkinson Hyperlegible Next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tkinson Hyperlegible Next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docProps/core.xml><?xml version="1.0" encoding="utf-8"?>
<cp:coreProperties xmlns:cp="http://schemas.openxmlformats.org/package/2006/metadata/core-properties" xmlns:dc="http://purl.org/dc/elements/1.1/" xmlns:dcterms="http://purl.org/dc/terms/" xmlns:xsi="http://www.w3.org/2001/XMLSchema-instance">
  <dc:title>Sensory Series: Light</dc:title>
  <dc:subject>Inclusion Toolkit</dc:subject>
  <dc:creator>Abi Harrison-Nye</dc:creator>
  <cp:lastModifiedBy>Abi Harrison-Nye</cp:lastModifiedBy>
  <dc:language>en-GB</dc:language>
</cp:coreProperties>
</file>