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embedTrueTypeFonts="1" autoCompressPictures="0" strictFirstAndLastChars="0">
  <p:sldMasterIdLst>
    <p:sldMasterId id="2147483648" r:id="rId4"/>
  </p:sldMasterIdLst>
  <p:notesMasterIdLst>
    <p:notesMasterId r:id="rId5"/>
  </p:notesMasterIdLst>
  <p:sldIdLst>
    <p:sldId id="266" r:id="rId16"/>
  </p:sldIdLst>
  <p:sldSz cy="5143500" cx="9144000"/>
  <p:notesSz cx="6858000" cy="9144000"/>
  <p:embeddedFontLst>
    <p:embeddedFont>
      <p:font typeface="Atkinson Hyperlegible Next" pitchFamily="2" charset="0"/>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5" roundtripDataSignature="AMtx7mjWT6te6cxf2CrTGXePZRNng4w9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25" Type="http://customschemas.google.com/relationships/presentationmetadata" Target="metadata"/><Relationship Id="rId5" Type="http://schemas.openxmlformats.org/officeDocument/2006/relationships/notesMaster" Target="notesMasters/notesMaster1.xml"/><Relationship Id="rId16" Type="http://schemas.openxmlformats.org/officeDocument/2006/relationships/slide" Target="slides/slide11.xml"/><Relationship Id="rId26" Type="http://schemas.openxmlformats.org/officeDocument/2006/relationships/font" Target="fonts/AtkinsonHyperlegibleNext-Regular.fntdata"/><Relationship Id="rId27" Type="http://schemas.openxmlformats.org/officeDocument/2006/relationships/font" Target="fonts/AtkinsonHyperlegibleNext-Bold.fntdata"/><Relationship Id="rId28" Type="http://schemas.openxmlformats.org/officeDocument/2006/relationships/font" Target="fonts/AtkinsonHyperlegibleNext-Italic.fntdata"/><Relationship Id="rId29" Type="http://schemas.openxmlformats.org/officeDocument/2006/relationships/font" Target="fonts/AtkinsonHyperlegibleNext-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4099dcfeb5b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4099dcfeb5b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9pPr>
          </a:lstStyle>
          <a:p/>
        </p:txBody>
      </p:sp>
      <p:sp>
        <p:nvSpPr>
          <p:cNvPr id="7" name="Google Shape;7;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tkinson Hyperlegible Next"/>
                <a:ea typeface="Atkinson Hyperlegible Next"/>
                <a:cs typeface="Atkinson Hyperlegible Next"/>
                <a:sym typeface="Atkinson Hyperlegible Next"/>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9pPr>
          </a:lstStyle>
          <a:p/>
        </p:txBody>
      </p:sp>
      <p:sp>
        <p:nvSpPr>
          <p:cNvPr id="8" name="Google Shape;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4" Type="http://schemas.openxmlformats.org/officeDocument/2006/relationships/hyperlink" Target="https://www.autism.org.uk/advice-and-guidance/about-autism/sensory-processing" TargetMode="External"/><Relationship Id="rId5" Type="http://schemas.openxmlformats.org/officeDocument/2006/relationships/hyperlink" Target="https://autismunderstood.co.uk/autistic-differences/sensory-touch/" TargetMode="External"/><Relationship Id="rId6" Type="http://schemas.openxmlformats.org/officeDocument/2006/relationships/hyperlink" Target="https://connect.humber.nhs.uk/service/humber-sensory-processing-hub/sense-tactile/" TargetMode="External"/><Relationship Id="rId7" Type="http://schemas.openxmlformats.org/officeDocument/2006/relationships/hyperlink" Target="https://abiharrisonnye.dev" TargetMode="External"/></Relationships>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163" name="Shape 163"/>
        <p:cNvGrpSpPr/>
        <p:nvPr/>
      </p:nvGrpSpPr>
      <p:grpSpPr>
        <a:xfrm>
          <a:off x="0" y="0"/>
          <a:ext cx="0" cy="0"/>
          <a:chOff x="0" y="0"/>
          <a:chExt cx="0" cy="0"/>
        </a:xfrm>
      </p:grpSpPr>
      <p:sp>
        <p:nvSpPr>
          <p:cNvPr id="164"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Sensory Series: Touch</a:t>
            </a:r>
            <a:endParaRPr b="1" sz="4000">
              <a:latin typeface="Atkinson Hyperlegible Next"/>
              <a:ea typeface="Atkinson Hyperlegible Next"/>
              <a:cs typeface="Atkinson Hyperlegible Next"/>
              <a:sym typeface="Atkinson Hyperlegible Next"/>
            </a:endParaRPr>
          </a:p>
        </p:txBody>
      </p:sp>
      <p:sp>
        <p:nvSpPr>
          <p:cNvPr id="165"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66"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67"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Think about how many things touch your skin during a standard workday. For a neurodivergent person with tactile sensitivity, the physical world can feel 'dialled up to eleven'. The brain often can't mute these physical inputs, which turns minor textures into a source of constant distress.</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It's not just about a scratchy clothing label or a stiff uniform, though those can easily derail a whole afternoon of focus. The office environment itself can present unexpected hurdles. A freezing metal desk, a rough chair fabric, or a sudden breeze from the air conditioning can feel deeply unsettling. Physical boundaries matter a lot too, since an unexpected tap on the shoulder can easily startle someone's entire nervous system.</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Creating a physically comfortable workspace allows everyone to put their energy into their actual jobs instead of just coping with discomfort.</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Giving people autonomy over their immediate </a:t>
            </a:r>
            <a:r>
              <a:rPr lang="en-GB" sz="1000">
                <a:solidFill>
                  <a:schemeClr val="dk1"/>
                </a:solidFill>
                <a:latin typeface="Atkinson Hyperlegible Next"/>
                <a:ea typeface="Atkinson Hyperlegible Next"/>
                <a:cs typeface="Atkinson Hyperlegible Next"/>
                <a:sym typeface="Atkinson Hyperlegible Next"/>
              </a:rPr>
              <a:t>environment is</a:t>
            </a:r>
            <a:r>
              <a:rPr lang="en-GB" sz="1000">
                <a:solidFill>
                  <a:schemeClr val="dk1"/>
                </a:solidFill>
                <a:latin typeface="Atkinson Hyperlegible Next"/>
                <a:ea typeface="Atkinson Hyperlegible Next"/>
                <a:cs typeface="Atkinson Hyperlegible Next"/>
                <a:sym typeface="Atkinson Hyperlegible Next"/>
              </a:rPr>
              <a:t> a brilliant first step. This might mean allowing casual, soft clothing or letting staff use their own desk mats and chair covers. Respecting personal space by avoiding uninvited physical contact is another simple way to help colleagues feel secure.</a:t>
            </a:r>
            <a:endParaRPr sz="1000">
              <a:solidFill>
                <a:schemeClr val="dk1"/>
              </a:solidFill>
              <a:latin typeface="Atkinson Hyperlegible Next"/>
              <a:ea typeface="Atkinson Hyperlegible Next"/>
              <a:cs typeface="Atkinson Hyperlegible Next"/>
              <a:sym typeface="Atkinson Hyperlegible Next"/>
            </a:endParaRPr>
          </a:p>
        </p:txBody>
      </p:sp>
      <p:sp>
        <p:nvSpPr>
          <p:cNvPr id="168"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69"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70"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Autism and sensory processing</a:t>
            </a:r>
            <a:endParaRPr sz="1000" u="sng">
              <a:solidFill>
                <a:schemeClr val="accent5"/>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Sensory - Touch</a:t>
            </a:r>
            <a:endParaRPr sz="1000" u="sng">
              <a:solidFill>
                <a:schemeClr val="accent5"/>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6"/>
              </a:rPr>
              <a:t>Tactile</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171"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5B2A99"/>
      </a:accent5>
      <a:accent6>
        <a:srgbClr val="64E572"/>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dc:title>Sensory Series: Touch</dc:title>
  <dc:subject>Inclusion Toolkit</dc:subject>
  <dc:creator>Abi Harrison-Nye</dc:creator>
  <cp:lastModifiedBy>Abi Harrison-Nye</cp:lastModifiedBy>
  <dc:language>en-GB</dc:language>
</cp:coreProperties>
</file>