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5.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5.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embedTrueTypeFonts="1" autoCompressPictures="0" strictFirstAndLastChars="0">
  <p:sldMasterIdLst>
    <p:sldMasterId id="2147483648" r:id="rId4"/>
  </p:sldMasterIdLst>
  <p:notesMasterIdLst>
    <p:notesMasterId r:id="rId5"/>
  </p:notesMasterIdLst>
  <p:sldIdLst>
    <p:sldId id="270" r:id="rId20"/>
  </p:sldIdLst>
  <p:sldSz cy="5143500" cx="9144000"/>
  <p:notesSz cx="6858000" cy="9144000"/>
  <p:embeddedFontLst>
    <p:embeddedFont>
      <p:font typeface="Atkinson Hyperlegible Next" pitchFamily="2" charset="0"/>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jWT6te6cxf2CrTGXePZRNng4w9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25" Type="http://customschemas.google.com/relationships/presentationmetadata" Target="metadata"/><Relationship Id="rId5" Type="http://schemas.openxmlformats.org/officeDocument/2006/relationships/notesMaster" Target="notesMasters/notesMaster1.xml"/><Relationship Id="rId26" Type="http://schemas.openxmlformats.org/officeDocument/2006/relationships/font" Target="fonts/AtkinsonHyperlegibleNext-Regular.fntdata"/><Relationship Id="rId27" Type="http://schemas.openxmlformats.org/officeDocument/2006/relationships/font" Target="fonts/AtkinsonHyperlegibleNext-Bold.fntdata"/><Relationship Id="rId28" Type="http://schemas.openxmlformats.org/officeDocument/2006/relationships/font" Target="fonts/AtkinsonHyperlegibleNext-Italic.fntdata"/><Relationship Id="rId29" Type="http://schemas.openxmlformats.org/officeDocument/2006/relationships/font" Target="fonts/AtkinsonHyperlegibleNex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fd37cc6fd6_0_7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g3fd37cc6fd6_0_7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9pPr>
          </a:lstStyle>
          <a:p/>
        </p:txBody>
      </p:sp>
      <p:sp>
        <p:nvSpPr>
          <p:cNvPr id="7" name="Google Shape;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tkinson Hyperlegible Next"/>
                <a:ea typeface="Atkinson Hyperlegible Next"/>
                <a:cs typeface="Atkinson Hyperlegible Next"/>
                <a:sym typeface="Atkinson Hyperlegible Next"/>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9pPr>
          </a:lstStyle>
          <a:p/>
        </p:txBody>
      </p:sp>
      <p:sp>
        <p:nvSpPr>
          <p:cNvPr id="8" name="Google Shape;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4" Type="http://schemas.openxmlformats.org/officeDocument/2006/relationships/hyperlink" Target="https://www.nhs.uk/conditions/tourette-syndrome/" TargetMode="External"/><Relationship Id="rId5" Type="http://schemas.openxmlformats.org/officeDocument/2006/relationships/hyperlink" Target="https://mdsearchlight.com/mental-health/coprolalia/" TargetMode="External"/><Relationship Id="rId6" Type="http://schemas.openxmlformats.org/officeDocument/2006/relationships/hyperlink" Target="https://abiharrisonnye.dev" TargetMode="External"/></Relationships>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207" name="Shape 207"/>
        <p:cNvGrpSpPr/>
        <p:nvPr/>
      </p:nvGrpSpPr>
      <p:grpSpPr>
        <a:xfrm>
          <a:off x="0" y="0"/>
          <a:ext cx="0" cy="0"/>
          <a:chOff x="0" y="0"/>
          <a:chExt cx="0" cy="0"/>
        </a:xfrm>
      </p:grpSpPr>
      <p:sp>
        <p:nvSpPr>
          <p:cNvPr id="208"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Tourette's Syndrome</a:t>
            </a:r>
            <a:endParaRPr b="1" sz="4000">
              <a:latin typeface="Atkinson Hyperlegible Next"/>
              <a:ea typeface="Atkinson Hyperlegible Next"/>
              <a:cs typeface="Atkinson Hyperlegible Next"/>
              <a:sym typeface="Atkinson Hyperlegible Next"/>
            </a:endParaRPr>
          </a:p>
        </p:txBody>
      </p:sp>
      <p:sp>
        <p:nvSpPr>
          <p:cNvPr id="209"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210"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211"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Tourette's Syndrome (or Tourette Syndrome, in more medical settings) is a condition that's often misunderstood. Many people think that it's just about swearing, but that's actually quite rare (it's called coprolalia). It's mostly about tics, which are sounds or movements that someone can't easily stop.</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It's important to bear in mind that managing tics all day can be exhausting. Tics can increase when someone is stressed or tired, and trying to hide those tics can make it more difficult to focus. On top of this, other people can be judgmental about Tourette's, especially when they don't understand that it's not voluntary.</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So how can you be a good ally to someone who has Tourette's Syndrome?</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60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Don't draw any attention to their tics</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Be patient if a tic happens during a conversation</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Focus on what the person is saying rather than the sounds</a:t>
            </a:r>
            <a:endParaRPr sz="1000">
              <a:solidFill>
                <a:schemeClr val="dk1"/>
              </a:solidFill>
              <a:latin typeface="Atkinson Hyperlegible Next"/>
              <a:ea typeface="Atkinson Hyperlegible Next"/>
              <a:cs typeface="Atkinson Hyperlegible Next"/>
              <a:sym typeface="Atkinson Hyperlegible Next"/>
            </a:endParaRPr>
          </a:p>
          <a:p>
            <a:pPr indent="-292100" lvl="0" marL="457200" marR="180000" rtl="0" algn="l">
              <a:lnSpc>
                <a:spcPts val="1150"/>
              </a:lnSpc>
              <a:spcBef>
                <a:spcPts val="0"/>
              </a:spcBef>
              <a:spcAft>
                <a:spcPts val="0"/>
              </a:spcAft>
              <a:buClr>
                <a:schemeClr val="dk1"/>
              </a:buClr>
              <a:buSzPts val="1000"/>
              <a:buFont typeface="Atkinson Hyperlegible Next"/>
              <a:buChar char="●"/>
            </a:pPr>
            <a:r>
              <a:rPr lang="en-GB" sz="1000">
                <a:solidFill>
                  <a:schemeClr val="dk1"/>
                </a:solidFill>
                <a:latin typeface="Atkinson Hyperlegible Next"/>
                <a:ea typeface="Atkinson Hyperlegible Next"/>
                <a:cs typeface="Atkinson Hyperlegible Next"/>
                <a:sym typeface="Atkinson Hyperlegible Next"/>
              </a:rPr>
              <a:t>Remember that tics aren't a choice or a habit, and the person can't choose how their tics show up</a:t>
            </a:r>
            <a:endParaRPr sz="1000">
              <a:solidFill>
                <a:schemeClr val="dk1"/>
              </a:solidFill>
              <a:latin typeface="Atkinson Hyperlegible Next"/>
              <a:ea typeface="Atkinson Hyperlegible Next"/>
              <a:cs typeface="Atkinson Hyperlegible Next"/>
              <a:sym typeface="Atkinson Hyperlegible Next"/>
            </a:endParaRPr>
          </a:p>
        </p:txBody>
      </p:sp>
      <p:sp>
        <p:nvSpPr>
          <p:cNvPr id="21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213"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214"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4"/>
              </a:rPr>
              <a:t>NHS: Tourette Syndrome</a:t>
            </a:r>
            <a:endParaRPr sz="1000">
              <a:solidFill>
                <a:schemeClr val="dk2"/>
              </a:solidFill>
              <a:latin typeface="Atkinson Hyperlegible Next"/>
              <a:ea typeface="Atkinson Hyperlegible Next"/>
              <a:cs typeface="Atkinson Hyperlegible Next"/>
              <a:sym typeface="Atkinson Hyperlegible Next"/>
            </a:endParaRPr>
          </a:p>
          <a:p>
            <a:pPr indent="0" lvl="0" marL="0" marR="360001" rtl="0" algn="l">
              <a:lnSpc>
                <a:spcPts val="1400"/>
              </a:lnSpc>
              <a:spcBef>
                <a:spcPts val="0"/>
              </a:spcBef>
              <a:spcAft>
                <a:spcPts val="0"/>
              </a:spcAft>
              <a:buClr>
                <a:schemeClr val="dk1"/>
              </a:buClr>
              <a:buSzPts val="1100"/>
              <a:buFont typeface="Arial"/>
              <a:buNone/>
            </a:pPr>
            <a:r>
              <a:rPr lang="en-GB" sz="1000" u="sng">
                <a:solidFill>
                  <a:schemeClr val="hlink"/>
                </a:solidFill>
                <a:latin typeface="Atkinson Hyperlegible Next"/>
                <a:ea typeface="Atkinson Hyperlegible Next"/>
                <a:cs typeface="Atkinson Hyperlegible Next"/>
                <a:sym typeface="Atkinson Hyperlegible Next"/>
                <a:hlinkClick r:id="rId5"/>
              </a:rPr>
              <a:t>Coprolalia</a:t>
            </a:r>
            <a:endParaRPr sz="1000">
              <a:solidFill>
                <a:schemeClr val="dk2"/>
              </a:solidFill>
              <a:latin typeface="Atkinson Hyperlegible Next"/>
              <a:ea typeface="Atkinson Hyperlegible Next"/>
              <a:cs typeface="Atkinson Hyperlegible Next"/>
              <a:sym typeface="Atkinson Hyperlegible Next"/>
            </a:endParaRPr>
          </a:p>
        </p:txBody>
      </p:sp>
      <p:sp>
        <p:nvSpPr>
          <p:cNvPr id="215"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6">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5B2A99"/>
      </a:accent5>
      <a:accent6>
        <a:srgbClr val="64E572"/>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dc:title>Tourette's Syndrome</dc:title>
  <dc:subject>Inclusion Toolkit</dc:subject>
  <dc:creator>Abi Harrison-Nye</dc:creator>
  <cp:lastModifiedBy>Abi Harrison-Nye</cp:lastModifiedBy>
  <dc:language>en-GB</dc:language>
</cp:coreProperties>
</file>