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  <Override PartName="/docProps/core.xml" ContentType="application/vnd.openxmlformats-package.core-properties+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embedTrueTypeFonts="1" autoCompressPictures="0" strictFirstAndLastChars="0">
  <p:sldMasterIdLst>
    <p:sldMasterId id="2147483659" r:id="rId4"/>
  </p:sldMasterIdLst>
  <p:notesMasterIdLst>
    <p:notesMasterId r:id="rId5"/>
  </p:notesMasterIdLst>
  <p:sldIdLst>
    <p:sldId id="269" r:id="rId19"/>
  </p:sldIdLst>
  <p:sldSz cy="5143500" cx="9144000"/>
  <p:notesSz cx="6858000" cy="9144000"/>
  <p:embeddedFontLst>
    <p:embeddedFont>
      <p:font typeface="Atkinson Hyperlegible Next" pitchFamily="2" charset="0"/>
      <p:regular r:id="rId24"/>
      <p:bold r:id="rId25"/>
      <p:italic r:id="rId26"/>
      <p:boldItalic r:id="rId2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24" Type="http://schemas.openxmlformats.org/officeDocument/2006/relationships/font" Target="fonts/AtkinsonHyperlegibleNext-Regular.fntdata"/><Relationship Id="rId25" Type="http://schemas.openxmlformats.org/officeDocument/2006/relationships/font" Target="fonts/AtkinsonHyperlegibleNext-Bold.fntdata"/><Relationship Id="rId26" Type="http://schemas.openxmlformats.org/officeDocument/2006/relationships/font" Target="fonts/AtkinsonHyperlegibleNext-Italic.fntdata"/><Relationship Id="rId27" Type="http://schemas.openxmlformats.org/officeDocument/2006/relationships/font" Target="fonts/AtkinsonHyperlegibleNext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notesStyle>
</p:notesMaster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1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6" name="Google Shape;286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logo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logo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Titl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71600" y="231683"/>
            <a:ext cx="6400800" cy="73152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pic>
        <p:nvPicPr>
          <p:cNvPr id="901" name="Logo" descr="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900" y="231683"/>
            <a:ext cx="731520" cy="731520"/>
          </a:xfrm>
          <a:prstGeom prst="rect">
            <a:avLst/>
          </a:prstGeom>
        </p:spPr>
      </p:pic>
      <p:sp>
        <p:nvSpPr>
          <p:cNvPr id="902" name="Name"/>
          <p:cNvSpPr txBox="1"/>
          <p:nvPr userDrawn="1"/>
        </p:nvSpPr>
        <p:spPr>
          <a:xfrm>
            <a:off x="7818120" y="231683"/>
            <a:ext cx="1188720" cy="7315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Abi</a:t>
            </a:r>
            <a:b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</a:br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Harrison-Nye</a:t>
            </a:r>
          </a:p>
        </p:txBody>
      </p:sp>
      <p:sp>
        <p:nvSpPr>
          <p:cNvPr id="10" name="Google Shape;10;p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Titl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71600" y="231683"/>
            <a:ext cx="6400800" cy="73152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pic>
        <p:nvPicPr>
          <p:cNvPr id="901" name="Logo" descr="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900" y="231683"/>
            <a:ext cx="731520" cy="731520"/>
          </a:xfrm>
          <a:prstGeom prst="rect">
            <a:avLst/>
          </a:prstGeom>
        </p:spPr>
      </p:pic>
      <p:sp>
        <p:nvSpPr>
          <p:cNvPr id="902" name="Name"/>
          <p:cNvSpPr txBox="1"/>
          <p:nvPr userDrawn="1"/>
        </p:nvSpPr>
        <p:spPr>
          <a:xfrm>
            <a:off x="7818120" y="231683"/>
            <a:ext cx="1188720" cy="7315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Abi</a:t>
            </a:r>
            <a:b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</a:br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Harrison-Nye</a:t>
            </a:r>
          </a:p>
        </p:txBody>
      </p:sp>
      <p:sp>
        <p:nvSpPr>
          <p:cNvPr id="14" name="Google Shape;14;p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5" name="Google Shape;15;p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otherStyle>
  </p:txStyles>
</p:sldMaster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s://abiharrisonnye.dev" TargetMode="External"/></Relationships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DB4FF"/>
        </a:solidFill>
        <a:effectLst/>
      </p:bgPr>
    </p:bg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0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2575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1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1275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2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89750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3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88450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4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46925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5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45625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6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2575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7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1275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8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89750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9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88450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10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46925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11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45625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88" name="Title"/>
          <p:cNvSpPr txBox="1"/>
          <p:nvPr>
            <p:ph idx="4294967295" type="title"/>
          </p:nvPr>
        </p:nvSpPr>
        <p:spPr>
          <a:xfrm>
            <a:off x="1365600" y="238378"/>
            <a:ext cx="6412800" cy="70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GB" sz="4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Migraine</a:t>
            </a:r>
            <a:endParaRPr/>
          </a:p>
        </p:txBody>
      </p:sp>
      <p:sp>
        <p:nvSpPr>
          <p:cNvPr id="289" name="Symptoms heading"/>
          <p:cNvSpPr txBox="1"/>
          <p:nvPr/>
        </p:nvSpPr>
        <p:spPr>
          <a:xfrm>
            <a:off x="631275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Symptoms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90" name="Symptoms text"/>
          <p:cNvSpPr txBox="1"/>
          <p:nvPr/>
        </p:nvSpPr>
        <p:spPr>
          <a:xfrm>
            <a:off x="232575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Severe, throbbing headaches often with nausea or vomiting.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Extreme sensitivity to light, sound, or smells.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Visual disturbances like flashing lights or blind spots.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91" name="Age &amp; Gender heading"/>
          <p:cNvSpPr txBox="1"/>
          <p:nvPr/>
        </p:nvSpPr>
        <p:spPr>
          <a:xfrm>
            <a:off x="3588450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Age &amp; Gender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92" name="Age &amp; Gender text"/>
          <p:cNvSpPr txBox="1"/>
          <p:nvPr/>
        </p:nvSpPr>
        <p:spPr>
          <a:xfrm>
            <a:off x="3189750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Most common in people aged 35 to 45, though it affects all age groups.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Females are three times more likely to experience migraines than males.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93" name="Misconceptions heading"/>
          <p:cNvSpPr txBox="1"/>
          <p:nvPr/>
        </p:nvSpPr>
        <p:spPr>
          <a:xfrm>
            <a:off x="6545625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Misconceptions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94" name="Misconceptions text"/>
          <p:cNvSpPr txBox="1"/>
          <p:nvPr/>
        </p:nvSpPr>
        <p:spPr>
          <a:xfrm>
            <a:off x="6146925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It’s not just a 'bad headache', but a neurological condition.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It’s not caused by stress alone, though stress can be a trigger.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It’s not possible to just 'push through' an attack.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95" name="Diagnosis heading"/>
          <p:cNvSpPr txBox="1"/>
          <p:nvPr/>
        </p:nvSpPr>
        <p:spPr>
          <a:xfrm>
            <a:off x="631275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Diagnosis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96" name="Diagnosis text"/>
          <p:cNvSpPr txBox="1"/>
          <p:nvPr/>
        </p:nvSpPr>
        <p:spPr>
          <a:xfrm>
            <a:off x="232575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GPs diagnose it by identifying a pattern of recurring, severe headaches.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Diaries are used to track triggers, symptoms, and the frequency of attacks.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97" name="Treatment heading"/>
          <p:cNvSpPr txBox="1"/>
          <p:nvPr/>
        </p:nvSpPr>
        <p:spPr>
          <a:xfrm>
            <a:off x="3588450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Treatment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98" name="Treatment text"/>
          <p:cNvSpPr txBox="1"/>
          <p:nvPr/>
        </p:nvSpPr>
        <p:spPr>
          <a:xfrm>
            <a:off x="3189750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Triptans and specific painkillers are taken at the start of an attack.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Preventative medications or Botox injections help reduce the frequency of chronic cases.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99" name="Support heading"/>
          <p:cNvSpPr txBox="1"/>
          <p:nvPr/>
        </p:nvSpPr>
        <p:spPr>
          <a:xfrm>
            <a:off x="6545625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Support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00" name="Support text"/>
          <p:cNvSpPr txBox="1"/>
          <p:nvPr/>
        </p:nvSpPr>
        <p:spPr>
          <a:xfrm>
            <a:off x="6146925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Provide 'quiet rooms' with dimmable lights for use during an attack.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Use anti-glare screen filters and avoid strong office fragrances.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Allow for flexible deadlines during a flare-up to reduce pressure.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01" name="Note"/>
          <p:cNvSpPr txBox="1"/>
          <p:nvPr/>
        </p:nvSpPr>
        <p:spPr>
          <a:xfrm>
            <a:off x="232575" y="4752115"/>
            <a:ext cx="6265684" cy="3456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>
            <a:noAutofit/>
          </a:bodyPr>
          <a:lstStyle/>
          <a:p>
            <a:pPr indent="0" lvl="0" marL="0" rtl="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This information isn't a diagnostic tool. If you recognise these symptoms in yourself or others, please contact a doctor.</a:t>
            </a:r>
            <a:endParaRPr sz="1000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02" name="Site link"/>
          <p:cNvSpPr txBox="1"/>
          <p:nvPr/>
        </p:nvSpPr>
        <p:spPr>
          <a:xfrm>
            <a:off x="6625425" y="4914900"/>
            <a:ext cx="2286000" cy="182880"/>
          </a:xfrm>
          <a:prstGeom prst="rect">
            <a:avLst/>
          </a:prstGeom>
          <a:noFill/>
        </p:spPr>
        <p:txBody>
          <a:bodyPr wrap="none" lIns="0" tIns="0" rIns="0" bIns="0" anchor="b">
            <a:noAutofit/>
          </a:bodyPr>
          <a:lstStyle/>
          <a:p>
            <a:pPr algn="r"/>
            <a:r>
              <a:rPr lang="en-GB" sz="1100" u="sng">
                <a:solidFill>
                  <a:srgbClr val="3F1A70"/>
                </a:solidFill>
                <a:latin typeface="Atkinson Hyperlegible Next"/>
                <a:cs typeface="Atkinson Hyperlegible Nex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AbiHarrisonNye.dev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5B2A99"/>
      </a:accent5>
      <a:accent6>
        <a:srgbClr val="64E572"/>
      </a:accent6>
      <a:hlink>
        <a:srgbClr val="5B2A99"/>
      </a:hlink>
      <a:folHlink>
        <a:srgbClr val="5B2A99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5B2A99"/>
      </a:accent5>
      <a:accent6>
        <a:srgbClr val="EEFF41"/>
      </a:accent6>
      <a:hlink>
        <a:srgbClr val="5B2A99"/>
      </a:hlink>
      <a:folHlink>
        <a:srgbClr val="5B2A99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Migraine</dc:title>
  <dc:subject>Inclusion Toolkit</dc:subject>
  <dc:creator>Abi Harrison-Nye</dc:creator>
  <cp:lastModifiedBy>Abi Harrison-Nye</cp:lastModifiedBy>
  <dc:language>en-GB</dc:language>
</cp:coreProperties>
</file>