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  <Override PartName="/docProps/core.xml" ContentType="application/vnd.openxmlformats-package.core-properties+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embedTrueTypeFonts="1" autoCompressPictures="0" strictFirstAndLastChars="0">
  <p:sldMasterIdLst>
    <p:sldMasterId id="2147483659" r:id="rId4"/>
  </p:sldMasterIdLst>
  <p:notesMasterIdLst>
    <p:notesMasterId r:id="rId5"/>
  </p:notesMasterIdLst>
  <p:sldIdLst>
    <p:sldId id="266" r:id="rId16"/>
  </p:sldIdLst>
  <p:sldSz cy="5143500" cx="9144000"/>
  <p:notesSz cx="6858000" cy="9144000"/>
  <p:embeddedFontLst>
    <p:embeddedFont>
      <p:font typeface="Atkinson Hyperlegible Next" pitchFamily="2" charset="0"/>
      <p:regular r:id="rId17"/>
      <p:bold r:id="rId18"/>
      <p:italic r:id="rId19"/>
      <p:boldItalic r:id="rId20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17" Type="http://schemas.openxmlformats.org/officeDocument/2006/relationships/font" Target="fonts/AtkinsonHyperlegibleNext-Regular.fntdata"/><Relationship Id="rId18" Type="http://schemas.openxmlformats.org/officeDocument/2006/relationships/font" Target="fonts/AtkinsonHyperlegibleNext-Bold.fntdata"/><Relationship Id="rId19" Type="http://schemas.openxmlformats.org/officeDocument/2006/relationships/font" Target="fonts/AtkinsonHyperlegibleNext-Italic.fntdata"/><Relationship Id="rId20" Type="http://schemas.openxmlformats.org/officeDocument/2006/relationships/font" Target="fonts/AtkinsonHyperlegibleNext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40972028549_0_24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232" name="Google Shape;232;g40972028549_0_2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1" name="Google Shape;11;p2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4" name="Google Shape;14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5" name="Google Shape;15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6" name="Google Shape;16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hyperlink" Target="https://abiharrisonnye.dev" TargetMode="External"/></Relationships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2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4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1276751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5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1090369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23257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7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127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08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189750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09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588450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010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146925" y="3107624"/>
            <a:ext cx="2764500" cy="1517325"/>
          </a:xfrm>
          <a:prstGeom prst="roundRect">
            <a:avLst>
              <a:gd name="adj" fmla="val 7714"/>
            </a:avLst>
          </a:prstGeom>
          <a:solidFill>
            <a:srgbClr val="FFFFFF"/>
          </a:solid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011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45625" y="2921242"/>
            <a:ext cx="1967100" cy="432000"/>
          </a:xfrm>
          <a:prstGeom prst="roundRect">
            <a:avLst>
              <a:gd name="adj" fmla="val 27093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sp>
        <p:nvSpPr>
          <p:cNvPr id="234" name="Title"/>
          <p:cNvSpPr txBox="1"/>
          <p:nvPr>
            <p:ph idx="4294967295" type="title"/>
          </p:nvPr>
        </p:nvSpPr>
        <p:spPr>
          <a:xfrm>
            <a:off x="1365600" y="238378"/>
            <a:ext cx="6412800" cy="704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000"/>
              <a:buFont typeface="Arial"/>
              <a:buNone/>
            </a:pPr>
            <a:r>
              <a:rPr b="1" i="0" lang="en-GB" sz="32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</a:t>
            </a:r>
            <a:r>
              <a:rPr b="1" lang="en-GB" sz="3200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uditory Processing Disorder</a:t>
            </a:r>
            <a:endParaRPr sz="2000"/>
          </a:p>
        </p:txBody>
      </p:sp>
      <p:sp>
        <p:nvSpPr>
          <p:cNvPr id="235" name="Symptoms heading"/>
          <p:cNvSpPr txBox="1"/>
          <p:nvPr/>
        </p:nvSpPr>
        <p:spPr>
          <a:xfrm>
            <a:off x="63127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Symptoms</a:t>
            </a:r>
            <a:endParaRPr/>
          </a:p>
        </p:txBody>
      </p:sp>
      <p:sp>
        <p:nvSpPr>
          <p:cNvPr id="236" name="Symptoms text"/>
          <p:cNvSpPr txBox="1"/>
          <p:nvPr/>
        </p:nvSpPr>
        <p:spPr>
          <a:xfrm>
            <a:off x="23257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8000" lvl="0" marL="108000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Difficulty understanding speech in noisy environments.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Mishearing words, even with normal hearing ability.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Needing instructions repeated or written down.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37" name="Age &amp; Gender heading"/>
          <p:cNvSpPr txBox="1"/>
          <p:nvPr/>
        </p:nvSpPr>
        <p:spPr>
          <a:xfrm>
            <a:off x="3588450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Age &amp; Gender</a:t>
            </a:r>
            <a:endParaRPr/>
          </a:p>
        </p:txBody>
      </p:sp>
      <p:sp>
        <p:nvSpPr>
          <p:cNvPr id="238" name="Age &amp; Gender text"/>
          <p:cNvSpPr txBox="1"/>
          <p:nvPr/>
        </p:nvSpPr>
        <p:spPr>
          <a:xfrm>
            <a:off x="3189750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8000" lvl="0" marL="108000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Often identified in childhood, but can persist into adulthood.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Diagnosed more often in males.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Females are often missed due to masking.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39" name="Misconceptions heading"/>
          <p:cNvSpPr txBox="1"/>
          <p:nvPr/>
        </p:nvSpPr>
        <p:spPr>
          <a:xfrm>
            <a:off x="6545625" y="1090369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Misconceptions</a:t>
            </a:r>
            <a:endParaRPr/>
          </a:p>
        </p:txBody>
      </p:sp>
      <p:sp>
        <p:nvSpPr>
          <p:cNvPr id="240" name="Misconceptions text"/>
          <p:cNvSpPr txBox="1"/>
          <p:nvPr/>
        </p:nvSpPr>
        <p:spPr>
          <a:xfrm>
            <a:off x="6146925" y="1522369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8000" lvl="0" marL="108000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a problem with the ears.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the same as ADHD, though they often co-occur.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It’s not a sign of low intelligence or inattention.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41" name="Diagnosis heading"/>
          <p:cNvSpPr txBox="1"/>
          <p:nvPr/>
        </p:nvSpPr>
        <p:spPr>
          <a:xfrm>
            <a:off x="63127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Diagnosis</a:t>
            </a:r>
            <a:endParaRPr/>
          </a:p>
        </p:txBody>
      </p:sp>
      <p:sp>
        <p:nvSpPr>
          <p:cNvPr id="242" name="Diagnosis text"/>
          <p:cNvSpPr txBox="1"/>
          <p:nvPr/>
        </p:nvSpPr>
        <p:spPr>
          <a:xfrm>
            <a:off x="23257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8000" lvl="0" marL="108000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Diagnosed by an audiologist, not a GP.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Tests measure how the brain processes sound.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Often identified alongside dyslexia or ADHD.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43" name="Treatment heading"/>
          <p:cNvSpPr txBox="1"/>
          <p:nvPr/>
        </p:nvSpPr>
        <p:spPr>
          <a:xfrm>
            <a:off x="3588450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 options</a:t>
            </a:r>
            <a:endParaRPr/>
          </a:p>
        </p:txBody>
      </p:sp>
      <p:sp>
        <p:nvSpPr>
          <p:cNvPr id="244" name="Treatment text"/>
          <p:cNvSpPr txBox="1"/>
          <p:nvPr/>
        </p:nvSpPr>
        <p:spPr>
          <a:xfrm>
            <a:off x="3189750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8000" lvl="0" marL="108000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Auditory training exercises to improve processing.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Environmental changes to reduce background noise.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Assistive technology such as live captions or remote microphones.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45" name="Support heading"/>
          <p:cNvSpPr txBox="1"/>
          <p:nvPr/>
        </p:nvSpPr>
        <p:spPr>
          <a:xfrm>
            <a:off x="6545625" y="2921242"/>
            <a:ext cx="1967100" cy="43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700"/>
              <a:buFont typeface="Arial"/>
              <a:buNone/>
            </a:pPr>
            <a:r>
              <a:rPr b="1" i="0" lang="en-GB" sz="17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Support</a:t>
            </a:r>
            <a:endParaRPr/>
          </a:p>
        </p:txBody>
      </p:sp>
      <p:sp>
        <p:nvSpPr>
          <p:cNvPr id="246" name="Support text"/>
          <p:cNvSpPr txBox="1"/>
          <p:nvPr/>
        </p:nvSpPr>
        <p:spPr>
          <a:xfrm>
            <a:off x="6146925" y="3353242"/>
            <a:ext cx="2764500" cy="1271707"/>
          </a:xfrm>
          <a:prstGeom prst="rect">
            <a:avLst/>
          </a:prstGeom>
          <a:noFill/>
          <a:ln>
            <a:noFill/>
          </a:ln>
        </p:spPr>
        <p:txBody>
          <a:bodyPr anchorCtr="0" anchor="t" bIns="45720" lIns="91425" spcFirstLastPara="1" rIns="91425" wrap="square" tIns="45720">
            <a:noAutofit/>
          </a:bodyPr>
          <a:lstStyle/>
          <a:p>
            <a:pPr indent="-108000" lvl="0" marL="108000" marR="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Face the person when speaking, and speak clearly and slowly.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Reduce background noise in meetings where possible.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-108000" lvl="0" marL="108000" marR="0" rtl="0" algn="l">
              <a:lnSpc>
                <a:spcPts val="115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tkinson Hyperlegible Next"/>
              <a:buChar char="●"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Provide written follow-ups to verbal instructions.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47" name="Note"/>
          <p:cNvSpPr txBox="1"/>
          <p:nvPr/>
        </p:nvSpPr>
        <p:spPr>
          <a:xfrm>
            <a:off x="232575" y="4752115"/>
            <a:ext cx="6265684" cy="345665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b">
            <a:noAutofit/>
          </a:bodyPr>
          <a:lstStyle/>
          <a:p>
            <a:pPr indent="0" lvl="0" marL="0" rtl="0" algn="l">
              <a:lnSpc>
                <a:spcPts val="12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This information isn't a diagnostic tool. If you recognise these symptoms in yourself or others, please contact a doctor.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248" name="Site link"/>
          <p:cNvSpPr txBox="1"/>
          <p:nvPr/>
        </p:nvSpPr>
        <p:spPr>
          <a:xfrm>
            <a:off x="6625425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5B2A99"/>
      </a:accent5>
      <a:accent6>
        <a:srgbClr val="64E572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Auditory Processing Disorder</dc:title>
  <dc:subject>Inclusion Toolkit</dc:subject>
  <dc:creator>Abi Harrison-Nye</dc:creator>
  <cp:lastModifiedBy>Abi Harrison-Nye</cp:lastModifiedBy>
  <dc:language>en-GB</dc:language>
</cp:coreProperties>
</file>