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9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9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  <Override PartName="/docProps/core.xml" ContentType="application/vnd.openxmlformats-package.core-properties+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embedTrueTypeFonts="1" autoCompressPictures="0" strictFirstAndLastChars="0">
  <p:sldMasterIdLst>
    <p:sldMasterId id="2147483659" r:id="rId4"/>
  </p:sldMasterIdLst>
  <p:notesMasterIdLst>
    <p:notesMasterId r:id="rId5"/>
  </p:notesMasterIdLst>
  <p:sldIdLst>
    <p:sldId id="264" r:id="rId14"/>
  </p:sldIdLst>
  <p:sldSz cy="5143500" cx="9144000"/>
  <p:notesSz cx="6858000" cy="9144000"/>
  <p:embeddedFontLst>
    <p:embeddedFont>
      <p:font typeface="Atkinson Hyperlegible Next" pitchFamily="2" charset="0"/>
      <p:regular r:id="rId17"/>
      <p:bold r:id="rId18"/>
      <p:italic r:id="rId19"/>
      <p:boldItalic r:id="rId20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14" Type="http://schemas.openxmlformats.org/officeDocument/2006/relationships/slide" Target="slides/slide9.xml"/><Relationship Id="rId5" Type="http://schemas.openxmlformats.org/officeDocument/2006/relationships/notesMaster" Target="notesMasters/notesMaster1.xml"/><Relationship Id="rId17" Type="http://schemas.openxmlformats.org/officeDocument/2006/relationships/font" Target="fonts/AtkinsonHyperlegibleNext-Regular.fntdata"/><Relationship Id="rId18" Type="http://schemas.openxmlformats.org/officeDocument/2006/relationships/font" Target="fonts/AtkinsonHyperlegibleNext-Bold.fntdata"/><Relationship Id="rId19" Type="http://schemas.openxmlformats.org/officeDocument/2006/relationships/font" Target="fonts/AtkinsonHyperlegibleNext-Italic.fntdata"/><Relationship Id="rId20" Type="http://schemas.openxmlformats.org/officeDocument/2006/relationships/font" Target="fonts/AtkinsonHyperlegibleNext-BoldItalic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9pPr>
  </p:notesStyle>
</p:notesMaster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4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g3cc23da42ee_0_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96" name="Google Shape;196;g3cc23da42ee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logo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logo.png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0" name="Titl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371600" y="231683"/>
            <a:ext cx="6400800" cy="731520"/>
          </a:xfrm>
          <a:prstGeom prst="roundRect">
            <a:avLst>
              <a:gd name="adj" fmla="val 16000"/>
            </a:avLst>
          </a:prstGeom>
          <a:solidFill>
            <a:srgbClr val="FFFFFF"/>
          </a:solidFill>
          <a:ln w="28575">
            <a:solidFill>
              <a:srgbClr val="5B2A99"/>
            </a:solidFill>
          </a:ln>
        </p:spPr>
        <p:txBody>
          <a:bodyPr/>
          <a:lstStyle/>
          <a:p>
            <a:endParaRPr lang="en-GB"/>
          </a:p>
        </p:txBody>
      </p:sp>
      <p:pic>
        <p:nvPicPr>
          <p:cNvPr id="901" name="Logo" descr="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42900" y="231683"/>
            <a:ext cx="731520" cy="731520"/>
          </a:xfrm>
          <a:prstGeom prst="rect">
            <a:avLst/>
          </a:prstGeom>
        </p:spPr>
      </p:pic>
      <p:sp>
        <p:nvSpPr>
          <p:cNvPr id="902" name="Name"/>
          <p:cNvSpPr txBox="1"/>
          <p:nvPr userDrawn="1"/>
        </p:nvSpPr>
        <p:spPr>
          <a:xfrm>
            <a:off x="7818120" y="231683"/>
            <a:ext cx="1188720" cy="73152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r"/>
            <a:r>
              <a:rPr lang="en-GB" sz="1400" b="1">
                <a:solidFill>
                  <a:srgbClr val="3F1A70"/>
                </a:solidFill>
                <a:latin typeface="Atkinson Hyperlegible Next"/>
                <a:cs typeface="Atkinson Hyperlegible Next"/>
              </a:rPr>
              <a:t>Abi</a:t>
            </a:r>
            <a:br>
              <a:rPr lang="en-GB" sz="1400" b="1">
                <a:solidFill>
                  <a:srgbClr val="3F1A70"/>
                </a:solidFill>
                <a:latin typeface="Atkinson Hyperlegible Next"/>
                <a:cs typeface="Atkinson Hyperlegible Next"/>
              </a:rPr>
            </a:br>
            <a:r>
              <a:rPr lang="en-GB" sz="1400" b="1">
                <a:solidFill>
                  <a:srgbClr val="3F1A70"/>
                </a:solidFill>
                <a:latin typeface="Atkinson Hyperlegible Next"/>
                <a:cs typeface="Atkinson Hyperlegible Next"/>
              </a:rPr>
              <a:t>Harrison-Nye</a:t>
            </a:r>
          </a:p>
        </p:txBody>
      </p:sp>
      <p:sp>
        <p:nvSpPr>
          <p:cNvPr id="10" name="Google Shape;10;p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1" name="Google Shape;11;p2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0" name="Titl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371600" y="231683"/>
            <a:ext cx="6400800" cy="731520"/>
          </a:xfrm>
          <a:prstGeom prst="roundRect">
            <a:avLst>
              <a:gd name="adj" fmla="val 16000"/>
            </a:avLst>
          </a:prstGeom>
          <a:solidFill>
            <a:srgbClr val="FFFFFF"/>
          </a:solidFill>
          <a:ln w="28575">
            <a:solidFill>
              <a:srgbClr val="5B2A99"/>
            </a:solidFill>
          </a:ln>
        </p:spPr>
        <p:txBody>
          <a:bodyPr/>
          <a:lstStyle/>
          <a:p>
            <a:endParaRPr lang="en-GB"/>
          </a:p>
        </p:txBody>
      </p:sp>
      <p:pic>
        <p:nvPicPr>
          <p:cNvPr id="901" name="Logo" descr="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42900" y="231683"/>
            <a:ext cx="731520" cy="731520"/>
          </a:xfrm>
          <a:prstGeom prst="rect">
            <a:avLst/>
          </a:prstGeom>
        </p:spPr>
      </p:pic>
      <p:sp>
        <p:nvSpPr>
          <p:cNvPr id="902" name="Name"/>
          <p:cNvSpPr txBox="1"/>
          <p:nvPr userDrawn="1"/>
        </p:nvSpPr>
        <p:spPr>
          <a:xfrm>
            <a:off x="7818120" y="231683"/>
            <a:ext cx="1188720" cy="73152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r"/>
            <a:r>
              <a:rPr lang="en-GB" sz="1400" b="1">
                <a:solidFill>
                  <a:srgbClr val="3F1A70"/>
                </a:solidFill>
                <a:latin typeface="Atkinson Hyperlegible Next"/>
                <a:cs typeface="Atkinson Hyperlegible Next"/>
              </a:rPr>
              <a:t>Abi</a:t>
            </a:r>
            <a:br>
              <a:rPr lang="en-GB" sz="1400" b="1">
                <a:solidFill>
                  <a:srgbClr val="3F1A70"/>
                </a:solidFill>
                <a:latin typeface="Atkinson Hyperlegible Next"/>
                <a:cs typeface="Atkinson Hyperlegible Next"/>
              </a:rPr>
            </a:br>
            <a:r>
              <a:rPr lang="en-GB" sz="1400" b="1">
                <a:solidFill>
                  <a:srgbClr val="3F1A70"/>
                </a:solidFill>
                <a:latin typeface="Atkinson Hyperlegible Next"/>
                <a:cs typeface="Atkinson Hyperlegible Next"/>
              </a:rPr>
              <a:t>Harrison-Nye</a:t>
            </a:r>
          </a:p>
        </p:txBody>
      </p:sp>
      <p:sp>
        <p:nvSpPr>
          <p:cNvPr id="14" name="Google Shape;14;p3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5" name="Google Shape;15;p3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6" name="Google Shape;16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b="0" i="0" sz="18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9pPr>
    </p:otherStyle>
  </p:txStyles>
</p:sldMaster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hyperlink" Target="https://abiharrisonnye.dev" TargetMode="External"/></Relationships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CDB4FF"/>
        </a:solidFill>
        <a:effectLst/>
      </p:bgPr>
    </p:bg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0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32575" y="1276751"/>
            <a:ext cx="2764500" cy="1517325"/>
          </a:xfrm>
          <a:prstGeom prst="roundRect">
            <a:avLst>
              <a:gd name="adj" fmla="val 7714"/>
            </a:avLst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2001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31275" y="1090369"/>
            <a:ext cx="1967100" cy="432000"/>
          </a:xfrm>
          <a:prstGeom prst="roundRect">
            <a:avLst>
              <a:gd name="adj" fmla="val 27093"/>
            </a:avLst>
          </a:prstGeom>
          <a:solidFill>
            <a:srgbClr val="FFFFFF"/>
          </a:solidFill>
          <a:ln w="28575">
            <a:solidFill>
              <a:srgbClr val="5B2A99"/>
            </a:solidFill>
          </a:ln>
        </p:spPr>
        <p:txBody>
          <a:bodyPr/>
          <a:lstStyle/>
          <a:p>
            <a:endParaRPr lang="en-GB"/>
          </a:p>
        </p:txBody>
      </p:sp>
      <p:sp>
        <p:nvSpPr>
          <p:cNvPr id="2002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189750" y="1276751"/>
            <a:ext cx="2764500" cy="1517325"/>
          </a:xfrm>
          <a:prstGeom prst="roundRect">
            <a:avLst>
              <a:gd name="adj" fmla="val 7714"/>
            </a:avLst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2003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588450" y="1090369"/>
            <a:ext cx="1967100" cy="432000"/>
          </a:xfrm>
          <a:prstGeom prst="roundRect">
            <a:avLst>
              <a:gd name="adj" fmla="val 27093"/>
            </a:avLst>
          </a:prstGeom>
          <a:solidFill>
            <a:srgbClr val="FFFFFF"/>
          </a:solidFill>
          <a:ln w="28575">
            <a:solidFill>
              <a:srgbClr val="5B2A99"/>
            </a:solidFill>
          </a:ln>
        </p:spPr>
        <p:txBody>
          <a:bodyPr/>
          <a:lstStyle/>
          <a:p>
            <a:endParaRPr lang="en-GB"/>
          </a:p>
        </p:txBody>
      </p:sp>
      <p:sp>
        <p:nvSpPr>
          <p:cNvPr id="2004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146925" y="1276751"/>
            <a:ext cx="2764500" cy="1517325"/>
          </a:xfrm>
          <a:prstGeom prst="roundRect">
            <a:avLst>
              <a:gd name="adj" fmla="val 7714"/>
            </a:avLst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2005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545625" y="1090369"/>
            <a:ext cx="1967100" cy="432000"/>
          </a:xfrm>
          <a:prstGeom prst="roundRect">
            <a:avLst>
              <a:gd name="adj" fmla="val 27093"/>
            </a:avLst>
          </a:prstGeom>
          <a:solidFill>
            <a:srgbClr val="FFFFFF"/>
          </a:solidFill>
          <a:ln w="28575">
            <a:solidFill>
              <a:srgbClr val="5B2A99"/>
            </a:solidFill>
          </a:ln>
        </p:spPr>
        <p:txBody>
          <a:bodyPr/>
          <a:lstStyle/>
          <a:p>
            <a:endParaRPr lang="en-GB"/>
          </a:p>
        </p:txBody>
      </p:sp>
      <p:sp>
        <p:nvSpPr>
          <p:cNvPr id="2006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32575" y="3107624"/>
            <a:ext cx="2764500" cy="1517325"/>
          </a:xfrm>
          <a:prstGeom prst="roundRect">
            <a:avLst>
              <a:gd name="adj" fmla="val 7714"/>
            </a:avLst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2007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31275" y="2921242"/>
            <a:ext cx="1967100" cy="432000"/>
          </a:xfrm>
          <a:prstGeom prst="roundRect">
            <a:avLst>
              <a:gd name="adj" fmla="val 27093"/>
            </a:avLst>
          </a:prstGeom>
          <a:solidFill>
            <a:srgbClr val="FFFFFF"/>
          </a:solidFill>
          <a:ln w="28575">
            <a:solidFill>
              <a:srgbClr val="5B2A99"/>
            </a:solidFill>
          </a:ln>
        </p:spPr>
        <p:txBody>
          <a:bodyPr/>
          <a:lstStyle/>
          <a:p>
            <a:endParaRPr lang="en-GB"/>
          </a:p>
        </p:txBody>
      </p:sp>
      <p:sp>
        <p:nvSpPr>
          <p:cNvPr id="2008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189750" y="3107624"/>
            <a:ext cx="2764500" cy="1517325"/>
          </a:xfrm>
          <a:prstGeom prst="roundRect">
            <a:avLst>
              <a:gd name="adj" fmla="val 7714"/>
            </a:avLst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2009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588450" y="2921242"/>
            <a:ext cx="1967100" cy="432000"/>
          </a:xfrm>
          <a:prstGeom prst="roundRect">
            <a:avLst>
              <a:gd name="adj" fmla="val 27093"/>
            </a:avLst>
          </a:prstGeom>
          <a:solidFill>
            <a:srgbClr val="FFFFFF"/>
          </a:solidFill>
          <a:ln w="28575">
            <a:solidFill>
              <a:srgbClr val="5B2A99"/>
            </a:solidFill>
          </a:ln>
        </p:spPr>
        <p:txBody>
          <a:bodyPr/>
          <a:lstStyle/>
          <a:p>
            <a:endParaRPr lang="en-GB"/>
          </a:p>
        </p:txBody>
      </p:sp>
      <p:sp>
        <p:nvSpPr>
          <p:cNvPr id="2010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146925" y="3107624"/>
            <a:ext cx="2764500" cy="1517325"/>
          </a:xfrm>
          <a:prstGeom prst="roundRect">
            <a:avLst>
              <a:gd name="adj" fmla="val 7714"/>
            </a:avLst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2011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545625" y="2921242"/>
            <a:ext cx="1967100" cy="432000"/>
          </a:xfrm>
          <a:prstGeom prst="roundRect">
            <a:avLst>
              <a:gd name="adj" fmla="val 27093"/>
            </a:avLst>
          </a:prstGeom>
          <a:solidFill>
            <a:srgbClr val="FFFFFF"/>
          </a:solidFill>
          <a:ln w="28575">
            <a:solidFill>
              <a:srgbClr val="5B2A99"/>
            </a:solidFill>
          </a:ln>
        </p:spPr>
        <p:txBody>
          <a:bodyPr/>
          <a:lstStyle/>
          <a:p>
            <a:endParaRPr lang="en-GB"/>
          </a:p>
        </p:txBody>
      </p:sp>
      <p:sp>
        <p:nvSpPr>
          <p:cNvPr id="198" name="Title"/>
          <p:cNvSpPr txBox="1"/>
          <p:nvPr>
            <p:ph idx="4294967295" type="title"/>
          </p:nvPr>
        </p:nvSpPr>
        <p:spPr>
          <a:xfrm>
            <a:off x="1365600" y="238378"/>
            <a:ext cx="6412800" cy="704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1" i="0" lang="en-GB" sz="4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Dys</a:t>
            </a:r>
            <a:r>
              <a:rPr b="1" lang="en-GB" sz="4000"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graphia</a:t>
            </a:r>
            <a:endParaRPr/>
          </a:p>
        </p:txBody>
      </p:sp>
      <p:sp>
        <p:nvSpPr>
          <p:cNvPr id="199" name="Symptoms heading"/>
          <p:cNvSpPr txBox="1"/>
          <p:nvPr/>
        </p:nvSpPr>
        <p:spPr>
          <a:xfrm>
            <a:off x="631275" y="1090369"/>
            <a:ext cx="1967100" cy="43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1" i="0" lang="en-GB" sz="17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Symptoms</a:t>
            </a:r>
            <a:endParaRPr/>
          </a:p>
        </p:txBody>
      </p:sp>
      <p:sp>
        <p:nvSpPr>
          <p:cNvPr id="200" name="Symptoms text"/>
          <p:cNvSpPr txBox="1"/>
          <p:nvPr/>
        </p:nvSpPr>
        <p:spPr>
          <a:xfrm>
            <a:off x="232575" y="1522369"/>
            <a:ext cx="2764500" cy="12717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20" lIns="91425" spcFirstLastPara="1" rIns="91425" wrap="square" tIns="45720">
            <a:noAutofit/>
          </a:bodyPr>
          <a:lstStyle/>
          <a:p>
            <a:pPr indent="-106699" lvl="0" marL="108000" marR="0" rtl="0" algn="l">
              <a:lnSpc>
                <a:spcPts val="11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lang="en-GB" sz="1000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Handwriting is often illegible and poorly spaced.</a:t>
            </a:r>
            <a:endParaRPr sz="1000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indent="-106699" lvl="0" marL="108000" rtl="0" algn="l">
              <a:lnSpc>
                <a:spcPts val="115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lang="en-GB" sz="1000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Holding a pen causes physical pain or cramping.</a:t>
            </a:r>
            <a:endParaRPr sz="1000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indent="-106699" lvl="0" marL="108000" rtl="0" algn="l">
              <a:lnSpc>
                <a:spcPts val="115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lang="en-GB" sz="1000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Written work is noticeably weaker than their strong verbal skills.</a:t>
            </a:r>
            <a:endParaRPr sz="1000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201" name="Age &amp; Gender heading"/>
          <p:cNvSpPr txBox="1"/>
          <p:nvPr/>
        </p:nvSpPr>
        <p:spPr>
          <a:xfrm>
            <a:off x="3588450" y="1090369"/>
            <a:ext cx="1967100" cy="43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1" i="0" lang="en-GB" sz="17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Age &amp; Gender</a:t>
            </a:r>
            <a:endParaRPr/>
          </a:p>
        </p:txBody>
      </p:sp>
      <p:sp>
        <p:nvSpPr>
          <p:cNvPr id="202" name="Age &amp; Gender text"/>
          <p:cNvSpPr txBox="1"/>
          <p:nvPr/>
        </p:nvSpPr>
        <p:spPr>
          <a:xfrm>
            <a:off x="3189750" y="1522369"/>
            <a:ext cx="2764500" cy="12717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20" lIns="91425" spcFirstLastPara="1" rIns="91425" wrap="square" tIns="45720">
            <a:noAutofit/>
          </a:bodyPr>
          <a:lstStyle/>
          <a:p>
            <a:pPr indent="-108000" lvl="0" marL="108000" marR="0" rtl="0" algn="l">
              <a:lnSpc>
                <a:spcPts val="11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lang="en-GB" sz="1000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It is usually identified in early childhood when learning to write.</a:t>
            </a:r>
            <a:endParaRPr/>
          </a:p>
          <a:p>
            <a:pPr indent="-108000" lvl="0" marL="108000" marR="0" rtl="0" algn="l">
              <a:lnSpc>
                <a:spcPts val="115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lang="en-GB" sz="1000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It affects all genders but is historically diagnosed more in males.</a:t>
            </a:r>
            <a:endParaRPr/>
          </a:p>
        </p:txBody>
      </p:sp>
      <p:sp>
        <p:nvSpPr>
          <p:cNvPr id="203" name="Misconceptions heading"/>
          <p:cNvSpPr txBox="1"/>
          <p:nvPr/>
        </p:nvSpPr>
        <p:spPr>
          <a:xfrm>
            <a:off x="6545625" y="1090369"/>
            <a:ext cx="1967100" cy="43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1" i="0" lang="en-GB" sz="17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Misconceptions</a:t>
            </a:r>
            <a:endParaRPr/>
          </a:p>
        </p:txBody>
      </p:sp>
      <p:sp>
        <p:nvSpPr>
          <p:cNvPr id="204" name="Misconceptions text"/>
          <p:cNvSpPr txBox="1"/>
          <p:nvPr/>
        </p:nvSpPr>
        <p:spPr>
          <a:xfrm>
            <a:off x="6146925" y="1522369"/>
            <a:ext cx="2764500" cy="12717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20" lIns="91425" spcFirstLastPara="1" rIns="91425" wrap="square" tIns="45720">
            <a:noAutofit/>
          </a:bodyPr>
          <a:lstStyle/>
          <a:p>
            <a:pPr indent="-106699" lvl="0" marL="108000" marR="0" rtl="0" algn="l">
              <a:lnSpc>
                <a:spcPts val="11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lang="en-GB" sz="1000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It is a neurological disconnect, not just 'messy handwriting' or laziness.</a:t>
            </a:r>
            <a:endParaRPr sz="1000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indent="-106699" lvl="0" marL="108000" rtl="0" algn="l">
              <a:lnSpc>
                <a:spcPts val="115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lang="en-GB" sz="1000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It does not mean a person has low intelligence.</a:t>
            </a:r>
            <a:endParaRPr sz="1000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indent="-106699" lvl="0" marL="108000" rtl="0" algn="l">
              <a:lnSpc>
                <a:spcPts val="115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lang="en-GB" sz="1000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They can have excellent physical coordination for everything else.</a:t>
            </a:r>
            <a:endParaRPr sz="1000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205" name="Diagnosis heading"/>
          <p:cNvSpPr txBox="1"/>
          <p:nvPr/>
        </p:nvSpPr>
        <p:spPr>
          <a:xfrm>
            <a:off x="631275" y="2921242"/>
            <a:ext cx="1967100" cy="43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1" i="0" lang="en-GB" sz="17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Diagnosis</a:t>
            </a:r>
            <a:endParaRPr/>
          </a:p>
        </p:txBody>
      </p:sp>
      <p:sp>
        <p:nvSpPr>
          <p:cNvPr id="206" name="Diagnosis text"/>
          <p:cNvSpPr txBox="1"/>
          <p:nvPr/>
        </p:nvSpPr>
        <p:spPr>
          <a:xfrm>
            <a:off x="232575" y="3353242"/>
            <a:ext cx="2764500" cy="12717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20" lIns="91425" spcFirstLastPara="1" rIns="91425" wrap="square" tIns="45720">
            <a:noAutofit/>
          </a:bodyPr>
          <a:lstStyle/>
          <a:p>
            <a:pPr indent="-108000" lvl="0" marL="108000" marR="0" rtl="0" algn="l">
              <a:lnSpc>
                <a:spcPts val="11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lang="en-GB" sz="1000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Diagnosed by an Educational Psychologist or Occupational Therapist.</a:t>
            </a:r>
            <a:endParaRPr/>
          </a:p>
          <a:p>
            <a:pPr indent="-108000" lvl="0" marL="108000" marR="0" rtl="0" algn="l">
              <a:lnSpc>
                <a:spcPts val="115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lang="en-GB" sz="1000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Assessments test fine motor skills and compare verbal ability to written output.</a:t>
            </a:r>
            <a:endParaRPr/>
          </a:p>
        </p:txBody>
      </p:sp>
      <p:sp>
        <p:nvSpPr>
          <p:cNvPr id="207" name="Treatment heading"/>
          <p:cNvSpPr txBox="1"/>
          <p:nvPr/>
        </p:nvSpPr>
        <p:spPr>
          <a:xfrm>
            <a:off x="3588450" y="2921242"/>
            <a:ext cx="1967100" cy="43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1" i="0" lang="en-GB" sz="17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Support options</a:t>
            </a:r>
            <a:endParaRPr/>
          </a:p>
        </p:txBody>
      </p:sp>
      <p:sp>
        <p:nvSpPr>
          <p:cNvPr id="208" name="Treatment text"/>
          <p:cNvSpPr txBox="1"/>
          <p:nvPr/>
        </p:nvSpPr>
        <p:spPr>
          <a:xfrm>
            <a:off x="3189750" y="3353242"/>
            <a:ext cx="2764500" cy="12717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20" lIns="91425" spcFirstLastPara="1" rIns="91425" wrap="square" tIns="45720">
            <a:noAutofit/>
          </a:bodyPr>
          <a:lstStyle/>
          <a:p>
            <a:pPr indent="-108000" lvl="0" marL="108000" marR="0" rtl="0" algn="l">
              <a:lnSpc>
                <a:spcPts val="11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lang="en-GB" sz="1000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There is no medication for dysgraphia.</a:t>
            </a:r>
            <a:endParaRPr/>
          </a:p>
          <a:p>
            <a:pPr indent="-108000" lvl="0" marL="108000" marR="0" rtl="0" algn="l">
              <a:lnSpc>
                <a:spcPts val="115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lang="en-GB" sz="1000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Occupational therapy improves hand strength and pencil grip.</a:t>
            </a:r>
            <a:endParaRPr/>
          </a:p>
          <a:p>
            <a:pPr indent="-108000" lvl="0" marL="108000" marR="0" rtl="0" algn="l">
              <a:lnSpc>
                <a:spcPts val="115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lang="en-GB" sz="1000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Peer support helps individuals share practical technology workarounds.</a:t>
            </a:r>
            <a:endParaRPr/>
          </a:p>
        </p:txBody>
      </p:sp>
      <p:sp>
        <p:nvSpPr>
          <p:cNvPr id="209" name="Support heading"/>
          <p:cNvSpPr txBox="1"/>
          <p:nvPr/>
        </p:nvSpPr>
        <p:spPr>
          <a:xfrm>
            <a:off x="6545625" y="2921242"/>
            <a:ext cx="1967100" cy="43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1" i="0" lang="en-GB" sz="17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Support</a:t>
            </a:r>
            <a:endParaRPr/>
          </a:p>
        </p:txBody>
      </p:sp>
      <p:sp>
        <p:nvSpPr>
          <p:cNvPr id="210" name="Support text"/>
          <p:cNvSpPr txBox="1"/>
          <p:nvPr/>
        </p:nvSpPr>
        <p:spPr>
          <a:xfrm>
            <a:off x="6146925" y="3353242"/>
            <a:ext cx="2764500" cy="12717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20" lIns="91425" spcFirstLastPara="1" rIns="91425" wrap="square" tIns="45720">
            <a:noAutofit/>
          </a:bodyPr>
          <a:lstStyle/>
          <a:p>
            <a:pPr indent="-108000" lvl="0" marL="108000" marR="0" rtl="0" algn="l">
              <a:lnSpc>
                <a:spcPts val="11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lang="en-GB" sz="1000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Allow the use of typing or speech-to-text software.</a:t>
            </a:r>
            <a:endParaRPr/>
          </a:p>
          <a:p>
            <a:pPr indent="-108000" lvl="0" marL="108000" marR="0" rtl="0" algn="l">
              <a:lnSpc>
                <a:spcPts val="115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lang="en-GB" sz="1000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Provide extra time for written tasks or accept verbal submissions.</a:t>
            </a:r>
            <a:endParaRPr/>
          </a:p>
          <a:p>
            <a:pPr indent="-108000" lvl="0" marL="108000" marR="0" rtl="0" algn="l">
              <a:lnSpc>
                <a:spcPts val="115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lang="en-GB" sz="1000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Provide pre-printed notes so they do not have to copy notes down.</a:t>
            </a:r>
            <a:endParaRPr/>
          </a:p>
        </p:txBody>
      </p:sp>
      <p:sp>
        <p:nvSpPr>
          <p:cNvPr id="211" name="Note"/>
          <p:cNvSpPr txBox="1"/>
          <p:nvPr/>
        </p:nvSpPr>
        <p:spPr>
          <a:xfrm>
            <a:off x="232575" y="4752115"/>
            <a:ext cx="6265684" cy="34566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b">
            <a:noAutofit/>
          </a:bodyPr>
          <a:lstStyle/>
          <a:p>
            <a:pPr indent="0" lvl="0" marL="0" rtl="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This information isn't a diagnostic tool. If you recognise these symptoms in yourself or others, please contact a doctor.</a:t>
            </a:r>
            <a:endParaRPr sz="1000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212" name="Site link"/>
          <p:cNvSpPr txBox="1"/>
          <p:nvPr/>
        </p:nvSpPr>
        <p:spPr>
          <a:xfrm>
            <a:off x="6625425" y="4914900"/>
            <a:ext cx="2286000" cy="182880"/>
          </a:xfrm>
          <a:prstGeom prst="rect">
            <a:avLst/>
          </a:prstGeom>
          <a:noFill/>
        </p:spPr>
        <p:txBody>
          <a:bodyPr wrap="none" lIns="0" tIns="0" rIns="0" bIns="0" anchor="b">
            <a:noAutofit/>
          </a:bodyPr>
          <a:lstStyle/>
          <a:p>
            <a:pPr algn="r"/>
            <a:r>
              <a:rPr lang="en-GB" sz="1100" u="sng">
                <a:solidFill>
                  <a:srgbClr val="3F1A70"/>
                </a:solidFill>
                <a:latin typeface="Atkinson Hyperlegible Next"/>
                <a:cs typeface="Atkinson Hyperlegible Next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AbiHarrisonNye.dev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5B2A99"/>
      </a:accent5>
      <a:accent6>
        <a:srgbClr val="64E572"/>
      </a:accent6>
      <a:hlink>
        <a:srgbClr val="5B2A99"/>
      </a:hlink>
      <a:folHlink>
        <a:srgbClr val="5B2A99"/>
      </a:folHlink>
    </a:clrScheme>
    <a:fontScheme name="Office">
      <a:majorFont>
        <a:latin typeface="Atkinson Hyperlegible Nex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tkinson Hyperlegible Nex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tkinson Hyperlegible Next"/>
        <a:font script="Hebr" typeface="Atkinson Hyperlegible Next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tkinson Hyperlegible Next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5B2A99"/>
      </a:accent5>
      <a:accent6>
        <a:srgbClr val="EEFF41"/>
      </a:accent6>
      <a:hlink>
        <a:srgbClr val="5B2A99"/>
      </a:hlink>
      <a:folHlink>
        <a:srgbClr val="5B2A99"/>
      </a:folHlink>
    </a:clrScheme>
    <a:fontScheme name="Office">
      <a:majorFont>
        <a:latin typeface="Atkinson Hyperlegible Nex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tkinson Hyperlegible Nex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tkinson Hyperlegible Next"/>
        <a:font script="Hebr" typeface="Atkinson Hyperlegible Next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tkinson Hyperlegible Next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title>Dysgraphia</dc:title>
  <dc:subject>Inclusion Toolkit</dc:subject>
  <dc:creator>Abi Harrison-Nye</dc:creator>
  <cp:lastModifiedBy>Abi Harrison-Nye</cp:lastModifiedBy>
  <dc:language>en-GB</dc:language>
</cp:coreProperties>
</file>