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cc23da42e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3cc23da42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40972028549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409720285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0972028549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4097202854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biharrisonnye.dev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abiharrisonnye.dev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abiharrisonnye.dev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abiharrisonnye.dev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abiharrisonnye.dev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abiharrisonnye.dev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abiharrisonnye.dev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biharrisonnye.dev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biharrisonnye.dev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abiharrisonnye.dev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abiharrisonnye.de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Autism</a:t>
            </a:r>
            <a:endParaRPr/>
          </a:p>
        </p:txBody>
      </p:sp>
      <p:sp>
        <p:nvSpPr>
          <p:cNvPr id="5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5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with eye contact, social cues or small talk.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Strong need for routine or repetitive movements (stimming).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Over or under-sensitive to noise, light or textures.</a:t>
            </a:r>
            <a:endParaRPr/>
          </a:p>
        </p:txBody>
      </p:sp>
      <p:sp>
        <p:nvSpPr>
          <p:cNvPr id="5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5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Signs often appear by age 2 or 3, but diagnosis can happen at any age.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frequently missed because they are better at masking symptoms.</a:t>
            </a:r>
            <a:endParaRPr/>
          </a:p>
        </p:txBody>
      </p:sp>
      <p:sp>
        <p:nvSpPr>
          <p:cNvPr id="5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6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autism feel empathy, but may show it differently.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lifelong condition and not just for children.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everyone is a genius. Abilities vary widely.</a:t>
            </a:r>
            <a:endParaRPr/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6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 is based on observing behaviour and developmental history.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Usually involves paediatricians, psychologists and speech therapists.</a:t>
            </a:r>
            <a:endParaRPr/>
          </a:p>
        </p:txBody>
      </p:sp>
      <p:sp>
        <p:nvSpPr>
          <p:cNvPr id="6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6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Speech and Occupational Therapy help with daily living skills.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There's no medication for autism itself.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Peer support groups are vital for mental health.</a:t>
            </a:r>
            <a:endParaRPr/>
          </a:p>
        </p:txBody>
      </p:sp>
      <p:sp>
        <p:nvSpPr>
          <p:cNvPr id="6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6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direct and literal. Avoid sarcasm or hints.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Lower lights and noise to reduce sensory overwhelm.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them to process information and respond.</a:t>
            </a:r>
            <a:endParaRPr/>
          </a:p>
        </p:txBody>
      </p:sp>
      <p:sp>
        <p:nvSpPr>
          <p:cNvPr id="6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ADHD</a:t>
            </a:r>
            <a:endParaRPr/>
          </a:p>
        </p:txBody>
      </p:sp>
      <p:sp>
        <p:nvSpPr>
          <p:cNvPr id="7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7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Easily distracted, forgetful, or d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ifficulty managing time, focus, and tasks.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Fidgeting, inability to sit still, or a sense of inner restlessness.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Interrupting others, difficulty waiting one's turn, or acting without thinking.</a:t>
            </a:r>
            <a:endParaRPr/>
          </a:p>
        </p:txBody>
      </p:sp>
      <p:sp>
        <p:nvSpPr>
          <p:cNvPr id="7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7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 usually appear before age 12, but persist into adulthood.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often missed as they tend to have inattentive type ADHD, rather than hyperactive-impulsive type.</a:t>
            </a:r>
            <a:endParaRPr/>
          </a:p>
        </p:txBody>
      </p:sp>
      <p:sp>
        <p:nvSpPr>
          <p:cNvPr id="7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7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'bad behaviour' or lack of willpower.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 childhood phase. Many adults live with undiagnosed ADHD.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caused by bad parenting, too much sugar, or screen time.</a:t>
            </a:r>
            <a:endParaRPr/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8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Requires a referral from a GP to a specialist (usually a psychiatrist).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assessment involves interviews, questionnaires, and reviewing childhood history to see if symptoms impact daily life.</a:t>
            </a:r>
            <a:endParaRPr/>
          </a:p>
        </p:txBody>
      </p:sp>
      <p:sp>
        <p:nvSpPr>
          <p:cNvPr id="8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8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can help improve focus and reduce impulsivity.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Behavioural Therapy (CBT) or ADHD coaching helps with organisation and emotional regulation.</a:t>
            </a:r>
            <a:endParaRPr/>
          </a:p>
        </p:txBody>
      </p:sp>
      <p:sp>
        <p:nvSpPr>
          <p:cNvPr id="8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8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clear, written instructions rather than long verbal lists.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headphones or fidget tools to support those with sensory needs.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Permit movement breaks, and try to avoid punishing timekeeping errors.</a:t>
            </a:r>
            <a:endParaRPr/>
          </a:p>
        </p:txBody>
      </p:sp>
      <p:sp>
        <p:nvSpPr>
          <p:cNvPr id="8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OCD</a:t>
            </a:r>
            <a:endParaRPr/>
          </a:p>
        </p:txBody>
      </p:sp>
      <p:sp>
        <p:nvSpPr>
          <p:cNvPr id="9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9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Unwanted, intrusive thoughts causing anxiety.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Anxiety is relieved through repetitive physical or purely mental actions.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relief is temporary, then the anxiety cycle returns.</a:t>
            </a:r>
            <a:endParaRPr/>
          </a:p>
        </p:txBody>
      </p:sp>
      <p:sp>
        <p:nvSpPr>
          <p:cNvPr id="9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9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Can start in childhood, but 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normally begins</a:t>
            </a: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in late teens or early adulthood.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Affects males and females roughly equally.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average diagnosis occurs 9 to 13 years after initial symptoms 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start</a:t>
            </a: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.</a:t>
            </a:r>
            <a:endParaRPr/>
          </a:p>
        </p:txBody>
      </p:sp>
      <p:sp>
        <p:nvSpPr>
          <p:cNvPr id="9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9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serious condition, not just liking things neat.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cannot simply 'snap out of it' or choose to stop.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OCD often know their fears are irrational but still feel the anxiety.</a:t>
            </a:r>
            <a:endParaRPr/>
          </a:p>
        </p:txBody>
      </p:sp>
      <p:sp>
        <p:nvSpPr>
          <p:cNvPr id="9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9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 refers to a specialist mental health team for a detailed assessment.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Doctors use medical criteria to identify obsessions and compulsions.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when symptoms significantly impact daily life.</a:t>
            </a:r>
            <a:endParaRPr/>
          </a:p>
        </p:txBody>
      </p:sp>
      <p:sp>
        <p:nvSpPr>
          <p:cNvPr id="9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0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CBT with exposure therapy helps face fears without rituals.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Antidepressants called selective serotonin reuptake inhibitors (SSRIs) can reduce symptom intensity.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Peer support groups help reduce isolation.</a:t>
            </a:r>
            <a:endParaRPr/>
          </a:p>
        </p:txBody>
      </p:sp>
      <p:sp>
        <p:nvSpPr>
          <p:cNvPr id="10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0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 not criticise or rush them during a ritual.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 not join in with their compulsions or offer reassurance.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Keep a calm atmosphere to help lower general anxiety levels.</a:t>
            </a:r>
            <a:endParaRPr/>
          </a:p>
        </p:txBody>
      </p:sp>
      <p:sp>
        <p:nvSpPr>
          <p:cNvPr id="10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0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Dyslexia</a:t>
            </a:r>
            <a:endParaRPr/>
          </a:p>
        </p:txBody>
      </p:sp>
      <p:sp>
        <p:nvSpPr>
          <p:cNvPr id="10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1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learning to read, spelling, and decoding text.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Trouble hearing or manipulating sounds in words.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Challenges with sequencing, directions, and memory.</a:t>
            </a:r>
            <a:endParaRPr/>
          </a:p>
        </p:txBody>
      </p:sp>
      <p:sp>
        <p:nvSpPr>
          <p:cNvPr id="11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1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in primary school when children begin to learn to read and write.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Historically diagnosed more in males, but current research suggests it affects all genders equally.</a:t>
            </a:r>
            <a:endParaRPr/>
          </a:p>
        </p:txBody>
      </p:sp>
      <p:sp>
        <p:nvSpPr>
          <p:cNvPr id="11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1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Dyslexia is a language processing difference, not a visual problem (seeing letters backwards).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has absolutely no connection to low intelligence or laziness.</a:t>
            </a:r>
            <a:endParaRPr/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1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Carried out by a specialist assessor or an Educational Psychologist.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Assessments test memory, speed, and the ability to process word sounds.</a:t>
            </a:r>
            <a:endParaRPr/>
          </a:p>
        </p:txBody>
      </p:sp>
      <p:sp>
        <p:nvSpPr>
          <p:cNvPr id="11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1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Assistive technology like text-to-speech software, screen readers, or coloured overlays.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Structured, multisensory teaching methods help improve literacy skills.</a:t>
            </a:r>
            <a:endParaRPr/>
          </a:p>
        </p:txBody>
      </p:sp>
      <p:sp>
        <p:nvSpPr>
          <p:cNvPr id="11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2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plain, sans-serif fonts and pastel backgrounds, not bright white.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verbal cues or diagrams rather than long text.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reading and processing.</a:t>
            </a:r>
            <a:endParaRPr/>
          </a:p>
        </p:txBody>
      </p:sp>
      <p:sp>
        <p:nvSpPr>
          <p:cNvPr id="12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2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Dyspraxia</a:t>
            </a:r>
            <a:endParaRPr/>
          </a:p>
        </p:txBody>
      </p:sp>
      <p:sp>
        <p:nvSpPr>
          <p:cNvPr id="12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2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Poor balance, coordination and general clumsiness.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with fine motor skills like handwriting or tying shoelaces.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Trouble planning and organising physical movements.</a:t>
            </a:r>
            <a:endParaRPr/>
          </a:p>
        </p:txBody>
      </p:sp>
      <p:sp>
        <p:nvSpPr>
          <p:cNvPr id="12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3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 usually appear in early childhood.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often missed as avoiding active play or having better handwriting can mask issues.</a:t>
            </a:r>
            <a:endParaRPr/>
          </a:p>
        </p:txBody>
      </p:sp>
      <p:sp>
        <p:nvSpPr>
          <p:cNvPr id="13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3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being 'clumsy' or lazy.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Children will not simply grow out of it.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doesn’t only affect movement, it often impacts organisation and memory too.</a:t>
            </a:r>
            <a:endParaRPr/>
          </a:p>
        </p:txBody>
      </p:sp>
      <p:sp>
        <p:nvSpPr>
          <p:cNvPr id="13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3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Assessment by a paediatrician, occupational therapist, or physiotherapist.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Tests measure motor skills compared to age norms.</a:t>
            </a:r>
            <a:endParaRPr/>
          </a:p>
        </p:txBody>
      </p:sp>
      <p:sp>
        <p:nvSpPr>
          <p:cNvPr id="13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3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Occupational Therapy helps improve daily living skills.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helps improve core strength and balance.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Adaptations like using a laptop can replace handwriting.</a:t>
            </a:r>
            <a:endParaRPr/>
          </a:p>
        </p:txBody>
      </p:sp>
      <p:sp>
        <p:nvSpPr>
          <p:cNvPr id="13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3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Break complex physical tasks into smaller steps.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movements like dressing or eating.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criticism for messiness or dropping things.</a:t>
            </a:r>
            <a:endParaRPr/>
          </a:p>
        </p:txBody>
      </p:sp>
      <p:sp>
        <p:nvSpPr>
          <p:cNvPr id="13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4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Dyscalculia</a:t>
            </a:r>
            <a:endParaRPr/>
          </a:p>
        </p:txBody>
      </p:sp>
      <p:sp>
        <p:nvSpPr>
          <p:cNvPr id="14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4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understanding number concepts and arithmetic.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Trouble telling time, counting change or estimating quantities.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High anxiety when faced with mathematical tasks.</a:t>
            </a:r>
            <a:endParaRPr/>
          </a:p>
        </p:txBody>
      </p:sp>
      <p:sp>
        <p:nvSpPr>
          <p:cNvPr id="14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4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Signs appear early, often when learning to count or recognise numbers.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Research suggests it affects males and females equally.</a:t>
            </a:r>
            <a:endParaRPr/>
          </a:p>
        </p:txBody>
      </p:sp>
      <p:sp>
        <p:nvSpPr>
          <p:cNvPr id="14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5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being 'bad at maths' or lacking effort.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neurological difference, not a sign of low intelligence.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rare, just less frequently diagnosed than dyslexia.</a:t>
            </a:r>
            <a:endParaRPr/>
          </a:p>
        </p:txBody>
      </p:sp>
      <p:sp>
        <p:nvSpPr>
          <p:cNvPr id="15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5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Assessment by a specialist teacher or Educational Psychologist.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Standardised tests measure number sense and calculation ability against age norms.</a:t>
            </a:r>
            <a:endParaRPr/>
          </a:p>
        </p:txBody>
      </p:sp>
      <p:sp>
        <p:nvSpPr>
          <p:cNvPr id="15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5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Multisensory teaching using physical objects like counters.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Technological aids like calculators or voice-activated apps.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 on practical maths needed for daily life (e.g. money, time).</a:t>
            </a:r>
            <a:endParaRPr/>
          </a:p>
        </p:txBody>
      </p:sp>
      <p:sp>
        <p:nvSpPr>
          <p:cNvPr id="15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5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reference charts or visual aids for numbers.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any task involving data or figures.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putting them on the spot with mental maths questions.</a:t>
            </a:r>
            <a:endParaRPr/>
          </a:p>
        </p:txBody>
      </p:sp>
      <p:sp>
        <p:nvSpPr>
          <p:cNvPr id="15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6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Tourette’s Syndrome</a:t>
            </a:r>
            <a:endParaRPr/>
          </a:p>
        </p:txBody>
      </p:sp>
      <p:sp>
        <p:nvSpPr>
          <p:cNvPr id="16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6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Involuntary movements like blinking, shrugging or head jerking (motor tics).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Involuntary sounds like grunting, throat clearing or words (vocal tics).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 uncomfortable physical urge or sensation before the tic happens.</a:t>
            </a:r>
            <a:endParaRPr/>
          </a:p>
        </p:txBody>
      </p:sp>
      <p:sp>
        <p:nvSpPr>
          <p:cNvPr id="16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6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 usually appear between ages 5 and 9.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Males account for 75% to 80% of diagnoses.</a:t>
            </a:r>
            <a:endParaRPr/>
          </a:p>
        </p:txBody>
      </p:sp>
      <p:sp>
        <p:nvSpPr>
          <p:cNvPr id="16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6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do not swear (coprolalia affects only about 10% of cases).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Tics are not done for attention or bad behaviour.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cannot simply stop their tics.</a:t>
            </a:r>
            <a:endParaRPr/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7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when a person has multiple motor tics and at least one vocal tic.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 must have lasted for more than a year.</a:t>
            </a:r>
            <a:endParaRPr/>
          </a:p>
        </p:txBody>
      </p:sp>
      <p:sp>
        <p:nvSpPr>
          <p:cNvPr id="17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7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Comprehensive Behavioural Intervention for Tics (CBIT) teaches strategies to manage tic urges.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may be used if tics cause pain, injury, or severe distress.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groups help reduce stigma and improve self-esteem.</a:t>
            </a:r>
            <a:endParaRPr/>
          </a:p>
        </p:txBody>
      </p:sp>
      <p:sp>
        <p:nvSpPr>
          <p:cNvPr id="17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7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Ignore the tics completely. Do not stare, laugh, or comment.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 not tell them to stop or ask them to be quiet.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Help reduce stress, as strong emotions can increase tics.</a:t>
            </a:r>
            <a:endParaRPr/>
          </a:p>
        </p:txBody>
      </p:sp>
      <p:sp>
        <p:nvSpPr>
          <p:cNvPr id="17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8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Anxiety</a:t>
            </a:r>
            <a:endParaRPr/>
          </a:p>
        </p:txBody>
      </p:sp>
      <p:sp>
        <p:nvSpPr>
          <p:cNvPr id="18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8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Constant feeling of dread, racing thoughts or being 'on edge'.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Heart palpitations, sweating, shaking or shortness of breath.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Avoiding situations or places to escape the worry.</a:t>
            </a:r>
            <a:endParaRPr/>
          </a:p>
        </p:txBody>
      </p:sp>
      <p:sp>
        <p:nvSpPr>
          <p:cNvPr id="18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8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Can develop at any age, though frequently starts in adolescence.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roughly twice as likely to be diagnosed as males.</a:t>
            </a:r>
            <a:endParaRPr/>
          </a:p>
        </p:txBody>
      </p:sp>
      <p:sp>
        <p:nvSpPr>
          <p:cNvPr id="18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8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It's a medical condition, not drama or attention-seeking.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can't just 'snap out of it' or stop worrying.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Panic attacks feel life-threatening. They aren’t an overreaction.</a:t>
            </a:r>
            <a:endParaRPr/>
          </a:p>
        </p:txBody>
      </p:sp>
      <p:sp>
        <p:nvSpPr>
          <p:cNvPr id="18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8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 or psychiatrist assessment using questionnaires.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Generalised anxiety disorder is diagnosed when uncontrollable worry persists for 6 months and impacts daily life.</a:t>
            </a:r>
            <a:endParaRPr/>
          </a:p>
        </p:txBody>
      </p:sp>
      <p:sp>
        <p:nvSpPr>
          <p:cNvPr id="18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9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CBT helps change negative thought patterns.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can manage physical symptoms.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Mindfulness and exercise support self-care.</a:t>
            </a:r>
            <a:endParaRPr/>
          </a:p>
        </p:txBody>
      </p:sp>
      <p:sp>
        <p:nvSpPr>
          <p:cNvPr id="19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9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Listen without judging or saying 'just calm down'.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Ask what helps them during a panic attack before one happens.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Understand that plans may change last minute if they feel overwhelmed.</a:t>
            </a:r>
            <a:endParaRPr/>
          </a:p>
        </p:txBody>
      </p:sp>
      <p:sp>
        <p:nvSpPr>
          <p:cNvPr id="19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98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</a:t>
            </a: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graphia</a:t>
            </a:r>
            <a:endParaRPr/>
          </a:p>
        </p:txBody>
      </p:sp>
      <p:sp>
        <p:nvSpPr>
          <p:cNvPr id="199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200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6699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Handwriting is often illegible and poorly spaced.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6699" lvl="0" marL="10800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Holding a pen causes physical pain or cramping.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6699" lvl="0" marL="10800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Written work is noticeably weaker than their strong verbal skills.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1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202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is usually identified in early childhood when learning to write.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all genders but is historically diagnosed more in males.</a:t>
            </a:r>
            <a:endParaRPr/>
          </a:p>
        </p:txBody>
      </p:sp>
      <p:sp>
        <p:nvSpPr>
          <p:cNvPr id="203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204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6699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is a neurological disconnect, not just 'messy handwriting' or laziness.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6699" lvl="0" marL="10800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does not mean a person has low intelligence.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6699" lvl="0" marL="10800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They can have excellent physical coordination for everything else.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05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206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by an Educational Psychologist or Occupational Therapist.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Assessments test fine motor skills and compare verbal ability to written output.</a:t>
            </a:r>
            <a:endParaRPr/>
          </a:p>
        </p:txBody>
      </p:sp>
      <p:sp>
        <p:nvSpPr>
          <p:cNvPr id="207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208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 is no medication for dysgraphia.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Occupational therapy improves hand strength and pencil grip.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Peer support helps individuals share practical technology workarounds.</a:t>
            </a:r>
            <a:endParaRPr/>
          </a:p>
        </p:txBody>
      </p:sp>
      <p:sp>
        <p:nvSpPr>
          <p:cNvPr id="209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210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the use of typing or speech-to-text software.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extra time for written tasks or accept verbal submissions.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pre-printed notes so they do not have to copy notes down.</a:t>
            </a:r>
            <a:endParaRPr/>
          </a:p>
        </p:txBody>
      </p:sp>
      <p:sp>
        <p:nvSpPr>
          <p:cNvPr id="211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2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16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lang="en-GB" sz="33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Sensory Processing Disorder</a:t>
            </a:r>
            <a:endParaRPr sz="2100"/>
          </a:p>
        </p:txBody>
      </p:sp>
      <p:sp>
        <p:nvSpPr>
          <p:cNvPr id="217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218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Over or under-sensitive to sensory stimuli.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filtering background noise.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Emotional dysregulation when overwhelmed.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9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220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in early childhood.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often missed due to masking.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1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222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bad behaviour, sensory input is genuinely overwhelming.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the same as autism, though they often co-occur.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something people can push through with willpower.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3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224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isn't a separate diagnosis in the DSM-5, the main diagnostic manual.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by an occupational therapist.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Frequently co-occurs with other conditions.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5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226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Sensory integration therapy with an Occupational Therapist.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personalised 'sensory diet' of daily activities.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Environmental adjustments to reduce stimuli.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7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228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quiet or low-stimulation workspaces.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 sensory triggers like flickering lights.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headphones, sunglasses, or fidget tools.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29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0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3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</a:t>
            </a:r>
            <a:r>
              <a:rPr b="1" lang="en-GB" sz="32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uditory Processing Disorder</a:t>
            </a:r>
            <a:endParaRPr sz="2000"/>
          </a:p>
        </p:txBody>
      </p:sp>
      <p:sp>
        <p:nvSpPr>
          <p:cNvPr id="23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23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understanding speech in noisy environments.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Mishearing words, even with normal hearing ability.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Needing instructions repeated or written down.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23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in childhood, but can persist into adulthood.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often missed due to masking.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24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problem with the ears.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the same as ADHD, though they often co-occur.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sign of low intelligence or inattention.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24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by an audiologist, not a GP.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Tests measure how the brain processes sound.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alongside dyslexia or ADHD.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24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Auditory training exercises to improve processing.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Environmental changes to reduce background noise.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Assistive technology such as live captions or remote microphones.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24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Face the person when speaking, and speak clearly and slowly.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 background noise in meetings where possible.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written follow-ups to verbal instructions.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Neurodiversity Infographics</dc:title>
  <dc:subject>Inclusion Toolkit</dc:subject>
  <dc:creator>Abi Harrison-Nye</dc:creator>
  <cp:lastModifiedBy>Abi Harrison-Nye</cp:lastModifiedBy>
  <dc:language>en-GB</dc:language>
</cp:coreProperties>
</file>